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3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367" r:id="rId3"/>
    <p:sldId id="394" r:id="rId4"/>
    <p:sldId id="393" r:id="rId5"/>
    <p:sldId id="334" r:id="rId6"/>
    <p:sldId id="371" r:id="rId7"/>
    <p:sldId id="335" r:id="rId8"/>
    <p:sldId id="372" r:id="rId9"/>
    <p:sldId id="373" r:id="rId10"/>
    <p:sldId id="379" r:id="rId11"/>
    <p:sldId id="380" r:id="rId12"/>
    <p:sldId id="392" r:id="rId13"/>
    <p:sldId id="382" r:id="rId14"/>
    <p:sldId id="376" r:id="rId15"/>
    <p:sldId id="377" r:id="rId16"/>
    <p:sldId id="378" r:id="rId17"/>
    <p:sldId id="387" r:id="rId18"/>
    <p:sldId id="344" r:id="rId19"/>
    <p:sldId id="374" r:id="rId20"/>
    <p:sldId id="375" r:id="rId21"/>
    <p:sldId id="386" r:id="rId22"/>
    <p:sldId id="383" r:id="rId23"/>
    <p:sldId id="384" r:id="rId24"/>
    <p:sldId id="385" r:id="rId25"/>
    <p:sldId id="388" r:id="rId26"/>
    <p:sldId id="389" r:id="rId27"/>
    <p:sldId id="390" r:id="rId28"/>
    <p:sldId id="391" r:id="rId29"/>
    <p:sldId id="362" r:id="rId30"/>
    <p:sldId id="363" r:id="rId31"/>
    <p:sldId id="364" r:id="rId32"/>
    <p:sldId id="368" r:id="rId33"/>
    <p:sldId id="366" r:id="rId34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36A"/>
    <a:srgbClr val="ED3061"/>
    <a:srgbClr val="F5A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76" autoAdjust="0"/>
    <p:restoredTop sz="94660"/>
  </p:normalViewPr>
  <p:slideViewPr>
    <p:cSldViewPr snapToGrid="0">
      <p:cViewPr>
        <p:scale>
          <a:sx n="60" d="100"/>
          <a:sy n="60" d="100"/>
        </p:scale>
        <p:origin x="520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ioudis\Desktop\&#915;&#961;&#945;&#966;&#942;&#956;&#945;&#964;&#945;%20&#926;&#940;&#957;&#952;&#951;&#962;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ioudis\Desktop\&#915;&#961;&#945;&#966;&#942;&#956;&#945;&#964;&#945;%20&#926;&#940;&#957;&#952;&#951;&#962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ioudis\Desktop\&#915;&#961;&#945;&#966;&#942;&#956;&#945;&#964;&#945;%20&#926;&#940;&#957;&#952;&#951;&#962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ioudis\Desktop\&#915;&#961;&#945;&#966;&#942;&#956;&#945;&#964;&#945;%20&#926;&#940;&#957;&#952;&#951;&#962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ioudis\Desktop\&#915;&#961;&#945;&#966;&#942;&#956;&#945;&#964;&#945;%20&#926;&#940;&#957;&#952;&#951;&#962;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ioudis\Desktop\&#915;&#961;&#945;&#966;&#942;&#956;&#945;&#964;&#945;%20&#926;&#940;&#957;&#952;&#951;&#962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ioudis\Desktop\&#915;&#961;&#945;&#966;&#942;&#956;&#945;&#964;&#945;%20&#926;&#940;&#957;&#952;&#951;&#962;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ioudis\Desktop\&#915;&#961;&#945;&#966;&#942;&#956;&#945;&#964;&#945;%20&#926;&#940;&#957;&#952;&#951;&#962;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ioudis\Desktop\&#915;&#961;&#945;&#966;&#942;&#956;&#945;&#964;&#945;%20&#926;&#940;&#957;&#952;&#951;&#962;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ioudis\Desktop\&#915;&#961;&#945;&#966;&#942;&#956;&#945;&#964;&#945;%20&#926;&#940;&#957;&#952;&#951;&#962;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ioudis\Desktop\&#915;&#961;&#945;&#966;&#942;&#956;&#945;&#964;&#945;%20&#926;&#940;&#957;&#952;&#951;&#962;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ioudis\Desktop\&#915;&#961;&#945;&#966;&#942;&#956;&#945;&#964;&#945;%20&#926;&#940;&#957;&#952;&#951;&#962;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ioudis\Desktop\&#915;&#961;&#945;&#966;&#942;&#956;&#945;&#964;&#945;%20&#926;&#940;&#957;&#952;&#951;&#962;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ioudis\Desktop\&#915;&#961;&#945;&#966;&#942;&#956;&#945;&#964;&#945;%20&#926;&#940;&#957;&#952;&#951;&#962;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ioudis\Desktop\&#915;&#961;&#945;&#966;&#942;&#956;&#945;&#964;&#945;%20&#926;&#940;&#957;&#952;&#951;&#962;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ioudis\Desktop\&#915;&#961;&#945;&#966;&#942;&#956;&#945;&#964;&#945;%20&#926;&#940;&#957;&#952;&#951;&#962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Γ.</a:t>
            </a:r>
            <a:r>
              <a:rPr lang="el-GR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Αριθμός απασχολούμενων (συμπεριλαμβανομένων</a:t>
            </a:r>
            <a:r>
              <a:rPr lang="el-GR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 των ιδιοκτητών)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2A-47EE-97C2-D5668AE7D5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2A-47EE-97C2-D5668AE7D5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2A-47EE-97C2-D5668AE7D5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2A-47EE-97C2-D5668AE7D5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1 άτομο</c:v>
                </c:pt>
                <c:pt idx="1">
                  <c:v>2-3 άτομα</c:v>
                </c:pt>
                <c:pt idx="2">
                  <c:v>4-9 άτομα</c:v>
                </c:pt>
                <c:pt idx="3">
                  <c:v>&gt;10 άτομα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0.498</c:v>
                </c:pt>
                <c:pt idx="1">
                  <c:v>0.41699999999999998</c:v>
                </c:pt>
                <c:pt idx="2">
                  <c:v>6.6000000000000003E-2</c:v>
                </c:pt>
                <c:pt idx="3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2A-47EE-97C2-D5668AE7D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Φύλλο1!$A$240:$A$244</c:f>
              <c:strCache>
                <c:ptCount val="5"/>
                <c:pt idx="0">
                  <c:v>Κεφάλαια της επιχειρήσης</c:v>
                </c:pt>
                <c:pt idx="1">
                  <c:v>Προσωπικά κεφάλαια</c:v>
                </c:pt>
                <c:pt idx="2">
                  <c:v>Ευρωπαϊκά προγράμματα</c:v>
                </c:pt>
                <c:pt idx="3">
                  <c:v>Τραπεζικός δανεισμός</c:v>
                </c:pt>
                <c:pt idx="4">
                  <c:v>Οικογενειακός δανεισμός</c:v>
                </c:pt>
              </c:strCache>
            </c:strRef>
          </c:cat>
          <c:val>
            <c:numRef>
              <c:f>Φύλλο1!$B$240:$B$244</c:f>
              <c:numCache>
                <c:formatCode>0.0%</c:formatCode>
                <c:ptCount val="5"/>
                <c:pt idx="0">
                  <c:v>0.54100000000000004</c:v>
                </c:pt>
                <c:pt idx="1">
                  <c:v>0.314</c:v>
                </c:pt>
                <c:pt idx="2">
                  <c:v>5.5E-2</c:v>
                </c:pt>
                <c:pt idx="3">
                  <c:v>5.5E-2</c:v>
                </c:pt>
                <c:pt idx="4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AD-4E43-91DB-2AF59A5E1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975824"/>
        <c:axId val="499968936"/>
      </c:barChart>
      <c:catAx>
        <c:axId val="49997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499968936"/>
        <c:crosses val="autoZero"/>
        <c:auto val="1"/>
        <c:lblAlgn val="ctr"/>
        <c:lblOffset val="100"/>
        <c:noMultiLvlLbl val="0"/>
      </c:catAx>
      <c:valAx>
        <c:axId val="49996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49997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>
                <a:latin typeface="Cambria" panose="02040503050406030204" pitchFamily="18" charset="0"/>
                <a:ea typeface="Cambria" panose="02040503050406030204" pitchFamily="18" charset="0"/>
              </a:rPr>
              <a:t>Προσαρμογή στο ηλεκτρονικό</a:t>
            </a:r>
            <a:r>
              <a:rPr lang="el-GR" b="1" baseline="0">
                <a:latin typeface="Cambria" panose="02040503050406030204" pitchFamily="18" charset="0"/>
                <a:ea typeface="Cambria" panose="02040503050406030204" pitchFamily="18" charset="0"/>
              </a:rPr>
              <a:t> εμπόριο</a:t>
            </a:r>
            <a:endParaRPr lang="el-GR" b="1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6F-416D-9875-40FA332FC6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6F-416D-9875-40FA332FC6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6F-416D-9875-40FA332FC6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6F-416D-9875-40FA332FC6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Φύλλο1!$A$155:$A$158</c:f>
              <c:strCache>
                <c:ptCount val="4"/>
                <c:pt idx="0">
                  <c:v>Το θέμα δεν με αφορά</c:v>
                </c:pt>
                <c:pt idx="1">
                  <c:v>Διατηρώ δικό μου e-shop</c:v>
                </c:pt>
                <c:pt idx="2">
                  <c:v>Συνεργασία με on-line πλατφόρμες</c:v>
                </c:pt>
                <c:pt idx="3">
                  <c:v>Δεν έχω αντιμετωπίσει το θέμα ακόμα</c:v>
                </c:pt>
              </c:strCache>
            </c:strRef>
          </c:cat>
          <c:val>
            <c:numRef>
              <c:f>Φύλλο1!$B$155:$B$158</c:f>
              <c:numCache>
                <c:formatCode>0.00%</c:formatCode>
                <c:ptCount val="4"/>
                <c:pt idx="0">
                  <c:v>0.624</c:v>
                </c:pt>
                <c:pt idx="1">
                  <c:v>0.24299999999999999</c:v>
                </c:pt>
                <c:pt idx="2">
                  <c:v>7.8E-2</c:v>
                </c:pt>
                <c:pt idx="3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6F-416D-9875-40FA332FC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>
                <a:latin typeface="Cambria" panose="02040503050406030204" pitchFamily="18" charset="0"/>
                <a:ea typeface="Cambria" panose="02040503050406030204" pitchFamily="18" charset="0"/>
              </a:rPr>
              <a:t>Η πρόκληση της "ψηφιακής"</a:t>
            </a:r>
            <a:r>
              <a:rPr lang="el-GR" b="1" baseline="0">
                <a:latin typeface="Cambria" panose="02040503050406030204" pitchFamily="18" charset="0"/>
                <a:ea typeface="Cambria" panose="02040503050406030204" pitchFamily="18" charset="0"/>
              </a:rPr>
              <a:t> παρουσίας</a:t>
            </a:r>
            <a:endParaRPr lang="el-GR" b="1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88-4C6B-B555-E9ABED677B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88-4C6B-B555-E9ABED677B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88-4C6B-B555-E9ABED677B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88-4C6B-B555-E9ABED677B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Φύλλο1!$A$171:$A$174</c:f>
              <c:strCache>
                <c:ptCount val="4"/>
                <c:pt idx="0">
                  <c:v>Το θέμα δεν με αφορά</c:v>
                </c:pt>
                <c:pt idx="1">
                  <c:v>Έχω επενδύσει στον διαδικτυακό προσανατολισμό</c:v>
                </c:pt>
                <c:pt idx="2">
                  <c:v>Η επένδυση που πρέπει να κάνω είναι μεγάλη</c:v>
                </c:pt>
                <c:pt idx="3">
                  <c:v>Δυσκολεύομαι να παρακολουθήσω τις αλλαγές</c:v>
                </c:pt>
              </c:strCache>
            </c:strRef>
          </c:cat>
          <c:val>
            <c:numRef>
              <c:f>Φύλλο1!$B$171:$B$174</c:f>
              <c:numCache>
                <c:formatCode>0%</c:formatCode>
                <c:ptCount val="4"/>
                <c:pt idx="0">
                  <c:v>0.64</c:v>
                </c:pt>
                <c:pt idx="1">
                  <c:v>0.26</c:v>
                </c:pt>
                <c:pt idx="2">
                  <c:v>0.06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88-4C6B-B555-E9ABED677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Φύλλο1!$A$191:$A$193</c:f>
              <c:strCache>
                <c:ptCount val="3"/>
                <c:pt idx="0">
                  <c:v>Εφαρμόζω πρακτικές φιλικές προς το περιβάλλον</c:v>
                </c:pt>
                <c:pt idx="1">
                  <c:v>Δεν έχω λάβει σχετικά μέτρα</c:v>
                </c:pt>
                <c:pt idx="2">
                  <c:v>Σκέφτομαι να εφαρμόσω μέτρα στο μέλλον</c:v>
                </c:pt>
              </c:strCache>
            </c:strRef>
          </c:cat>
          <c:val>
            <c:numRef>
              <c:f>Φύλλο1!$B$191:$B$193</c:f>
              <c:numCache>
                <c:formatCode>0.0%</c:formatCode>
                <c:ptCount val="3"/>
                <c:pt idx="0">
                  <c:v>0.53700000000000003</c:v>
                </c:pt>
                <c:pt idx="1">
                  <c:v>0.39200000000000002</c:v>
                </c:pt>
                <c:pt idx="2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40-4896-816F-F3F50ABD5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193520"/>
        <c:axId val="325193848"/>
      </c:barChart>
      <c:catAx>
        <c:axId val="32519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325193848"/>
        <c:crosses val="autoZero"/>
        <c:auto val="1"/>
        <c:lblAlgn val="ctr"/>
        <c:lblOffset val="100"/>
        <c:noMultiLvlLbl val="0"/>
      </c:catAx>
      <c:valAx>
        <c:axId val="325193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32519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F8-46A7-BF2A-F52444E101D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F8-46A7-BF2A-F52444E101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Φύλλο1!$A$207:$A$208</c:f>
              <c:strCache>
                <c:ptCount val="2"/>
                <c:pt idx="0">
                  <c:v>Ναι, έχει αυξηθεί το κόστος εργασίας</c:v>
                </c:pt>
                <c:pt idx="1">
                  <c:v>Όχι, δεν έχω αντιμετωπίσει</c:v>
                </c:pt>
              </c:strCache>
            </c:strRef>
          </c:cat>
          <c:val>
            <c:numRef>
              <c:f>Φύλλο1!$B$207:$B$208</c:f>
              <c:numCache>
                <c:formatCode>0.0%</c:formatCode>
                <c:ptCount val="2"/>
                <c:pt idx="0">
                  <c:v>0.68799999999999994</c:v>
                </c:pt>
                <c:pt idx="1">
                  <c:v>0.312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F8-46A7-BF2A-F52444E10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>
                <a:latin typeface="Cambria" panose="02040503050406030204" pitchFamily="18" charset="0"/>
                <a:ea typeface="Cambria" panose="02040503050406030204" pitchFamily="18" charset="0"/>
              </a:rPr>
              <a:t>Συμμετοχή σε σεμινάρια κατάρτισης</a:t>
            </a:r>
            <a:r>
              <a:rPr lang="el-GR" b="1" baseline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l-GR" b="1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Φύλλο1!$A$375:$A$379</c:f>
              <c:strCache>
                <c:ptCount val="5"/>
                <c:pt idx="0">
                  <c:v>Ποτέ </c:v>
                </c:pt>
                <c:pt idx="1">
                  <c:v>Σπάνια</c:v>
                </c:pt>
                <c:pt idx="2">
                  <c:v>Μερικές φορές</c:v>
                </c:pt>
                <c:pt idx="3">
                  <c:v>Συχνά</c:v>
                </c:pt>
                <c:pt idx="4">
                  <c:v>Πολύ συχνά</c:v>
                </c:pt>
              </c:strCache>
            </c:strRef>
          </c:cat>
          <c:val>
            <c:numRef>
              <c:f>Φύλλο1!$B$375:$B$379</c:f>
              <c:numCache>
                <c:formatCode>0.0%</c:formatCode>
                <c:ptCount val="5"/>
                <c:pt idx="0">
                  <c:v>0.51400000000000001</c:v>
                </c:pt>
                <c:pt idx="1">
                  <c:v>0.21299999999999999</c:v>
                </c:pt>
                <c:pt idx="2">
                  <c:v>0.15</c:v>
                </c:pt>
                <c:pt idx="3">
                  <c:v>7.4999999999999997E-2</c:v>
                </c:pt>
                <c:pt idx="4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F-48DB-9C30-F10188EAD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0895952"/>
        <c:axId val="580938320"/>
      </c:barChart>
      <c:catAx>
        <c:axId val="45089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580938320"/>
        <c:crosses val="autoZero"/>
        <c:auto val="1"/>
        <c:lblAlgn val="ctr"/>
        <c:lblOffset val="100"/>
        <c:noMultiLvlLbl val="0"/>
      </c:catAx>
      <c:valAx>
        <c:axId val="58093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45089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39-457B-9C32-346F948D83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Φύλλο1!$A$118:$A$123</c:f>
              <c:strCache>
                <c:ptCount val="6"/>
                <c:pt idx="0">
                  <c:v>Υψηλά φορολογικά/ασφαλιστικά βάρη</c:v>
                </c:pt>
                <c:pt idx="1">
                  <c:v>Μείωση κατανάλωσης</c:v>
                </c:pt>
                <c:pt idx="2">
                  <c:v>Λειτουργικό κόστος</c:v>
                </c:pt>
                <c:pt idx="3">
                  <c:v>Γραφειοκρατία</c:v>
                </c:pt>
                <c:pt idx="4">
                  <c:v>Παρεμπόριο</c:v>
                </c:pt>
                <c:pt idx="5">
                  <c:v>Άλλο</c:v>
                </c:pt>
              </c:strCache>
            </c:strRef>
          </c:cat>
          <c:val>
            <c:numRef>
              <c:f>Φύλλο1!$B$118:$B$123</c:f>
              <c:numCache>
                <c:formatCode>0.0%</c:formatCode>
                <c:ptCount val="6"/>
                <c:pt idx="0">
                  <c:v>0.41199999999999998</c:v>
                </c:pt>
                <c:pt idx="1">
                  <c:v>0.122</c:v>
                </c:pt>
                <c:pt idx="2">
                  <c:v>0.09</c:v>
                </c:pt>
                <c:pt idx="3">
                  <c:v>3.9E-2</c:v>
                </c:pt>
                <c:pt idx="4">
                  <c:v>3.5000000000000003E-2</c:v>
                </c:pt>
                <c:pt idx="5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39-457B-9C32-346F948D8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8749128"/>
        <c:axId val="518751424"/>
      </c:barChart>
      <c:catAx>
        <c:axId val="51874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518751424"/>
        <c:crosses val="autoZero"/>
        <c:auto val="1"/>
        <c:lblAlgn val="ctr"/>
        <c:lblOffset val="100"/>
        <c:noMultiLvlLbl val="0"/>
      </c:catAx>
      <c:valAx>
        <c:axId val="51875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51874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07-4060-AA06-3F943E6D81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Φύλλο1!$A$136:$A$144</c:f>
              <c:strCache>
                <c:ptCount val="9"/>
                <c:pt idx="0">
                  <c:v>Οικονομικές υποχρεώσεις</c:v>
                </c:pt>
                <c:pt idx="1">
                  <c:v>Ρευστότητα</c:v>
                </c:pt>
                <c:pt idx="2">
                  <c:v>Κόστος του ψηφιακού μετασχηματισμού</c:v>
                </c:pt>
                <c:pt idx="3">
                  <c:v>Διαχείριση ανατιμήσεων</c:v>
                </c:pt>
                <c:pt idx="4">
                  <c:v>Εύρεση κατάλληλου προσωπικού</c:v>
                </c:pt>
                <c:pt idx="5">
                  <c:v>Κόστος πράσινης μετάβασης</c:v>
                </c:pt>
                <c:pt idx="6">
                  <c:v>Η μεταβίβαση στην επόμενη γενιά</c:v>
                </c:pt>
                <c:pt idx="7">
                  <c:v>Η αποκατάσταση των μελών της οικογένειας </c:v>
                </c:pt>
                <c:pt idx="8">
                  <c:v>Άλλο</c:v>
                </c:pt>
              </c:strCache>
            </c:strRef>
          </c:cat>
          <c:val>
            <c:numRef>
              <c:f>Φύλλο1!$B$136:$B$144</c:f>
              <c:numCache>
                <c:formatCode>0.0%</c:formatCode>
                <c:ptCount val="9"/>
                <c:pt idx="0">
                  <c:v>0.45600000000000002</c:v>
                </c:pt>
                <c:pt idx="1">
                  <c:v>0.216</c:v>
                </c:pt>
                <c:pt idx="2">
                  <c:v>0.13900000000000001</c:v>
                </c:pt>
                <c:pt idx="3">
                  <c:v>9.7000000000000003E-2</c:v>
                </c:pt>
                <c:pt idx="4">
                  <c:v>6.2E-2</c:v>
                </c:pt>
                <c:pt idx="5">
                  <c:v>6.2E-2</c:v>
                </c:pt>
                <c:pt idx="6">
                  <c:v>2.7E-2</c:v>
                </c:pt>
                <c:pt idx="7">
                  <c:v>1.2E-2</c:v>
                </c:pt>
                <c:pt idx="8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07-4060-AA06-3F943E6D8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8642312"/>
        <c:axId val="518616072"/>
      </c:barChart>
      <c:catAx>
        <c:axId val="51864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518616072"/>
        <c:crosses val="autoZero"/>
        <c:auto val="1"/>
        <c:lblAlgn val="ctr"/>
        <c:lblOffset val="100"/>
        <c:noMultiLvlLbl val="0"/>
      </c:catAx>
      <c:valAx>
        <c:axId val="51861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518642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i="0" baseline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Γ. 2. Νομική μορφή επιχείρησης</a:t>
            </a:r>
            <a:endParaRPr lang="el-GR" sz="1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C5-49C6-835D-BD36C866C5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C5-49C6-835D-BD36C866C5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C5-49C6-835D-BD36C866C5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C5-49C6-835D-BD36C866C5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0C5-49C6-835D-BD36C866C51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0C5-49C6-835D-BD36C866C5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Φύλλο1!$A$17:$A$22</c:f>
              <c:strCache>
                <c:ptCount val="6"/>
                <c:pt idx="0">
                  <c:v>Ατομική επιχείρηση</c:v>
                </c:pt>
                <c:pt idx="1">
                  <c:v>ΟΕ </c:v>
                </c:pt>
                <c:pt idx="2">
                  <c:v>ΕΕ</c:v>
                </c:pt>
                <c:pt idx="3">
                  <c:v>ΑΕ</c:v>
                </c:pt>
                <c:pt idx="4">
                  <c:v>ΙΚΕ</c:v>
                </c:pt>
                <c:pt idx="5">
                  <c:v>ΕΠΕ</c:v>
                </c:pt>
              </c:strCache>
            </c:strRef>
          </c:cat>
          <c:val>
            <c:numRef>
              <c:f>Φύλλο1!$B$17:$B$22</c:f>
              <c:numCache>
                <c:formatCode>0.00%</c:formatCode>
                <c:ptCount val="6"/>
                <c:pt idx="0">
                  <c:v>0.86099999999999999</c:v>
                </c:pt>
                <c:pt idx="1">
                  <c:v>8.8999999999999996E-2</c:v>
                </c:pt>
                <c:pt idx="2">
                  <c:v>1.6E-2</c:v>
                </c:pt>
                <c:pt idx="3">
                  <c:v>1.4999999999999999E-2</c:v>
                </c:pt>
                <c:pt idx="4">
                  <c:v>1.4999999999999999E-2</c:v>
                </c:pt>
                <c:pt idx="5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C5-49C6-835D-BD36C866C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74-46BC-A8EB-9C3CE8B05E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74-46BC-A8EB-9C3CE8B05E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74-46BC-A8EB-9C3CE8B05E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74-46BC-A8EB-9C3CE8B05E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Φύλλο1!$A$256:$A$259</c:f>
              <c:strCache>
                <c:ptCount val="4"/>
                <c:pt idx="0">
                  <c:v>Καμία πιθανότητα</c:v>
                </c:pt>
                <c:pt idx="1">
                  <c:v>Μικρή πιθανότητα</c:v>
                </c:pt>
                <c:pt idx="2">
                  <c:v>Σημαντική πιθανότητα</c:v>
                </c:pt>
                <c:pt idx="3">
                  <c:v>Δεν ξέρω/δεν απαντώ</c:v>
                </c:pt>
              </c:strCache>
            </c:strRef>
          </c:cat>
          <c:val>
            <c:numRef>
              <c:f>Φύλλο1!$B$256:$B$259</c:f>
              <c:numCache>
                <c:formatCode>0.0%</c:formatCode>
                <c:ptCount val="4"/>
                <c:pt idx="0">
                  <c:v>0.61499999999999999</c:v>
                </c:pt>
                <c:pt idx="1">
                  <c:v>0.114</c:v>
                </c:pt>
                <c:pt idx="2">
                  <c:v>0.02</c:v>
                </c:pt>
                <c:pt idx="3">
                  <c:v>0.251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74-46BC-A8EB-9C3CE8B05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44-45F0-8F09-0DD31ECC41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Φύλλο1!$A$275:$A$280</c:f>
              <c:strCache>
                <c:ptCount val="6"/>
                <c:pt idx="0">
                  <c:v>Αύξηση πελατών</c:v>
                </c:pt>
                <c:pt idx="1">
                  <c:v>Αύξηση κερδοφορίας</c:v>
                </c:pt>
                <c:pt idx="2">
                  <c:v>Επέκταση σε νέες αγορές</c:v>
                </c:pt>
                <c:pt idx="3">
                  <c:v>Αύξηση κύκλου εργασιών (τζίρου)</c:v>
                </c:pt>
                <c:pt idx="4">
                  <c:v>Βελτίωση ψηφιακής παρουσίας</c:v>
                </c:pt>
                <c:pt idx="5">
                  <c:v>Άλλο</c:v>
                </c:pt>
              </c:strCache>
            </c:strRef>
          </c:cat>
          <c:val>
            <c:numRef>
              <c:f>Φύλλο1!$B$275:$B$280</c:f>
              <c:numCache>
                <c:formatCode>0.0%</c:formatCode>
                <c:ptCount val="6"/>
                <c:pt idx="0">
                  <c:v>0.49399999999999999</c:v>
                </c:pt>
                <c:pt idx="1">
                  <c:v>0.26300000000000001</c:v>
                </c:pt>
                <c:pt idx="2">
                  <c:v>7.4999999999999997E-2</c:v>
                </c:pt>
                <c:pt idx="3">
                  <c:v>4.7E-2</c:v>
                </c:pt>
                <c:pt idx="4">
                  <c:v>2.7E-2</c:v>
                </c:pt>
                <c:pt idx="5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4-45F0-8F09-0DD31ECC4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652448"/>
        <c:axId val="505652776"/>
      </c:barChart>
      <c:catAx>
        <c:axId val="50565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505652776"/>
        <c:crosses val="autoZero"/>
        <c:auto val="1"/>
        <c:lblAlgn val="ctr"/>
        <c:lblOffset val="100"/>
        <c:noMultiLvlLbl val="0"/>
      </c:catAx>
      <c:valAx>
        <c:axId val="50565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50565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E1-4815-9913-EF4E327D65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E1-4815-9913-EF4E327D65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E1-4815-9913-EF4E327D65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Φύλλο1!$A$291:$A$293</c:f>
              <c:strCache>
                <c:ptCount val="3"/>
                <c:pt idx="0">
                  <c:v>Θετική</c:v>
                </c:pt>
                <c:pt idx="1">
                  <c:v>Ουδέτερη</c:v>
                </c:pt>
                <c:pt idx="2">
                  <c:v>Αρνητική</c:v>
                </c:pt>
              </c:strCache>
            </c:strRef>
          </c:cat>
          <c:val>
            <c:numRef>
              <c:f>Φύλλο1!$B$291:$B$293</c:f>
              <c:numCache>
                <c:formatCode>0%</c:formatCode>
                <c:ptCount val="3"/>
                <c:pt idx="0">
                  <c:v>0.21</c:v>
                </c:pt>
                <c:pt idx="1">
                  <c:v>0.56000000000000005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E1-4815-9913-EF4E327D6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1" i="0" u="none" strike="noStrike" baseline="0" dirty="0">
                <a:effectLst/>
              </a:rPr>
              <a:t>Περισσότερες εκπτωτικές περίοδοι </a:t>
            </a:r>
            <a:endParaRPr lang="el-GR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>
                <a:latin typeface="Cambria" panose="02040503050406030204" pitchFamily="18" charset="0"/>
                <a:ea typeface="Cambria" panose="02040503050406030204" pitchFamily="18" charset="0"/>
              </a:rPr>
              <a:t>Περισσότερες</a:t>
            </a:r>
            <a:r>
              <a:rPr lang="el-GR" b="1" baseline="0">
                <a:latin typeface="Cambria" panose="02040503050406030204" pitchFamily="18" charset="0"/>
                <a:ea typeface="Cambria" panose="02040503050406030204" pitchFamily="18" charset="0"/>
              </a:rPr>
              <a:t> εκπτωτικές περίοδοι</a:t>
            </a:r>
            <a:endParaRPr lang="el-GR" b="1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8B-4EC3-BCAC-6A13CE9EDD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8B-4EC3-BCAC-6A13CE9EDD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Φύλλο1!$A$307:$A$308</c:f>
              <c:strCache>
                <c:ptCount val="2"/>
                <c:pt idx="0">
                  <c:v>Ναι </c:v>
                </c:pt>
                <c:pt idx="1">
                  <c:v>Όχι</c:v>
                </c:pt>
              </c:strCache>
            </c:strRef>
          </c:cat>
          <c:val>
            <c:numRef>
              <c:f>Φύλλο1!$B$307:$B$308</c:f>
              <c:numCache>
                <c:formatCode>0.00%</c:formatCode>
                <c:ptCount val="2"/>
                <c:pt idx="0">
                  <c:v>0.83799999999999997</c:v>
                </c:pt>
                <c:pt idx="1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8B-4EC3-BCAC-6A13CE9ED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>
                <a:latin typeface="Cambria" panose="02040503050406030204" pitchFamily="18" charset="0"/>
                <a:ea typeface="Cambria" panose="02040503050406030204" pitchFamily="18" charset="0"/>
              </a:rPr>
              <a:t>Διάρκεια εκπτωτικών περιόδων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D7-46A0-89DE-42546C2F10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D7-46A0-89DE-42546C2F10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D7-46A0-89DE-42546C2F10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Φύλλο1!$A$322:$A$324</c:f>
              <c:strCache>
                <c:ptCount val="3"/>
                <c:pt idx="0">
                  <c:v>Να παραμείνει ίδια η διάρκεια</c:v>
                </c:pt>
                <c:pt idx="1">
                  <c:v>Να αυξηθεί η διάρκεια</c:v>
                </c:pt>
                <c:pt idx="2">
                  <c:v>Να μειωθεί η διάρκεια</c:v>
                </c:pt>
              </c:strCache>
            </c:strRef>
          </c:cat>
          <c:val>
            <c:numRef>
              <c:f>Φύλλο1!$B$322:$B$324</c:f>
              <c:numCache>
                <c:formatCode>0.00%</c:formatCode>
                <c:ptCount val="3"/>
                <c:pt idx="0">
                  <c:v>0.873</c:v>
                </c:pt>
                <c:pt idx="1">
                  <c:v>0.111</c:v>
                </c:pt>
                <c:pt idx="2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D7-46A0-89DE-42546C2F1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46041119860018"/>
          <c:y val="0.78769982459754184"/>
          <c:w val="0.75541251093613304"/>
          <c:h val="0.19248157025773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>
                <a:latin typeface="Cambria" panose="02040503050406030204" pitchFamily="18" charset="0"/>
                <a:ea typeface="Cambria" panose="02040503050406030204" pitchFamily="18" charset="0"/>
              </a:rPr>
              <a:t>Γ.3. Έτη</a:t>
            </a:r>
            <a:r>
              <a:rPr lang="el-GR" b="1" baseline="0">
                <a:latin typeface="Cambria" panose="02040503050406030204" pitchFamily="18" charset="0"/>
                <a:ea typeface="Cambria" panose="02040503050406030204" pitchFamily="18" charset="0"/>
              </a:rPr>
              <a:t> λειτουργίας</a:t>
            </a:r>
            <a:endParaRPr lang="el-GR" b="1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Φύλλο1!$A$34:$A$39</c:f>
              <c:strCache>
                <c:ptCount val="6"/>
                <c:pt idx="0">
                  <c:v>Λιγότερο από 1 έτος</c:v>
                </c:pt>
                <c:pt idx="1">
                  <c:v>1-5 έτη</c:v>
                </c:pt>
                <c:pt idx="2">
                  <c:v>6-10 έτη</c:v>
                </c:pt>
                <c:pt idx="3">
                  <c:v>10-20 έτη</c:v>
                </c:pt>
                <c:pt idx="4">
                  <c:v>20-30 έτη</c:v>
                </c:pt>
                <c:pt idx="5">
                  <c:v>&gt;30 έτη</c:v>
                </c:pt>
              </c:strCache>
            </c:strRef>
          </c:cat>
          <c:val>
            <c:numRef>
              <c:f>Φύλλο1!$B$34:$B$39</c:f>
              <c:numCache>
                <c:formatCode>0.00%</c:formatCode>
                <c:ptCount val="6"/>
                <c:pt idx="0">
                  <c:v>2.7E-2</c:v>
                </c:pt>
                <c:pt idx="1">
                  <c:v>0.30099999999999999</c:v>
                </c:pt>
                <c:pt idx="2">
                  <c:v>0.23499999999999999</c:v>
                </c:pt>
                <c:pt idx="3">
                  <c:v>0.193</c:v>
                </c:pt>
                <c:pt idx="4">
                  <c:v>0.14699999999999999</c:v>
                </c:pt>
                <c:pt idx="5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6-46A4-8531-806A0BC75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069536"/>
        <c:axId val="441068552"/>
      </c:barChart>
      <c:catAx>
        <c:axId val="44106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441068552"/>
        <c:crosses val="autoZero"/>
        <c:auto val="1"/>
        <c:lblAlgn val="ctr"/>
        <c:lblOffset val="100"/>
        <c:noMultiLvlLbl val="0"/>
      </c:catAx>
      <c:valAx>
        <c:axId val="44106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44106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l-GR" dirty="0"/>
              <a:t>Ικανοποίηση</a:t>
            </a:r>
            <a:r>
              <a:rPr lang="el-GR" baseline="0" dirty="0"/>
              <a:t> από υπηρεσίες του Δήμου Πύργου</a:t>
            </a:r>
            <a:endParaRPr lang="el-G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="1" i="0" u="none" strike="noStrike" kern="1200" baseline="0" dirty="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Αναζήτηση υποστήριξης από Εμπορικούς Συλλόγους και Επιμελητήρια</a:t>
            </a:r>
          </a:p>
        </c:rich>
      </c:tx>
      <c:layout>
        <c:manualLayout>
          <c:xMode val="edge"/>
          <c:yMode val="edge"/>
          <c:x val="0.17916654286138761"/>
          <c:y val="2.0407240369515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>
                <a:latin typeface="Cambria" panose="02040503050406030204" pitchFamily="18" charset="0"/>
                <a:ea typeface="Cambria" panose="02040503050406030204" pitchFamily="18" charset="0"/>
              </a:rPr>
              <a:t>Ικανοποίηση</a:t>
            </a:r>
            <a:r>
              <a:rPr lang="el-GR" b="1" baseline="0">
                <a:latin typeface="Cambria" panose="02040503050406030204" pitchFamily="18" charset="0"/>
                <a:ea typeface="Cambria" panose="02040503050406030204" pitchFamily="18" charset="0"/>
              </a:rPr>
              <a:t> από τις υπηρεσίες του Δήμου Ξάνθης</a:t>
            </a:r>
            <a:endParaRPr lang="el-GR" b="1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65-4D9F-8E4F-ABC94CC4B81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65-4D9F-8E4F-ABC94CC4B81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65-4D9F-8E4F-ABC94CC4B8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Φύλλο1!$A$339:$A$341</c:f>
              <c:strCache>
                <c:ptCount val="3"/>
                <c:pt idx="0">
                  <c:v>Υψηλή </c:v>
                </c:pt>
                <c:pt idx="1">
                  <c:v>Μέτρια</c:v>
                </c:pt>
                <c:pt idx="2">
                  <c:v>Χαμηλή</c:v>
                </c:pt>
              </c:strCache>
            </c:strRef>
          </c:cat>
          <c:val>
            <c:numRef>
              <c:f>Φύλλο1!$B$339:$B$341</c:f>
              <c:numCache>
                <c:formatCode>0.0%</c:formatCode>
                <c:ptCount val="3"/>
                <c:pt idx="0">
                  <c:v>0.16200000000000001</c:v>
                </c:pt>
                <c:pt idx="1">
                  <c:v>0.72699999999999998</c:v>
                </c:pt>
                <c:pt idx="2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65-4D9F-8E4F-ABC94CC4B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927824"/>
        <c:axId val="580932416"/>
      </c:barChart>
      <c:catAx>
        <c:axId val="58092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580932416"/>
        <c:crosses val="autoZero"/>
        <c:auto val="1"/>
        <c:lblAlgn val="ctr"/>
        <c:lblOffset val="100"/>
        <c:noMultiLvlLbl val="0"/>
      </c:catAx>
      <c:valAx>
        <c:axId val="58093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58092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>
                <a:latin typeface="Cambria" panose="02040503050406030204" pitchFamily="18" charset="0"/>
                <a:ea typeface="Cambria" panose="02040503050406030204" pitchFamily="18" charset="0"/>
              </a:rPr>
              <a:t>Αναζήτηση υποστήριξης από Εμπορικούς</a:t>
            </a:r>
            <a:r>
              <a:rPr lang="el-GR" b="1" baseline="0">
                <a:latin typeface="Cambria" panose="02040503050406030204" pitchFamily="18" charset="0"/>
                <a:ea typeface="Cambria" panose="02040503050406030204" pitchFamily="18" charset="0"/>
              </a:rPr>
              <a:t> Συλλόγους και Επιμελητήρια </a:t>
            </a:r>
            <a:endParaRPr lang="el-GR" b="1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39-4646-B755-89DC763011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39-4646-B755-89DC763011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Φύλλο1!$A$344:$A$345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Φύλλο1!$B$344:$B$345</c:f>
              <c:numCache>
                <c:formatCode>0.0%</c:formatCode>
                <c:ptCount val="2"/>
                <c:pt idx="0">
                  <c:v>0.82599999999999996</c:v>
                </c:pt>
                <c:pt idx="1">
                  <c:v>0.17399999999999999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39-4646-B755-89DC76301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="1" i="0" u="none" strike="noStrike" kern="1200" spc="0" baseline="0" dirty="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Είναι δίκαιο το νέο φορολογικό νομοσχέδιο</a:t>
            </a:r>
            <a:r>
              <a:rPr lang="en-US" sz="1600" b="1" i="0" u="none" strike="noStrike" kern="1200" spc="0" baseline="0" dirty="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; </a:t>
            </a:r>
            <a:endParaRPr lang="el-GR" sz="1600" b="1" i="0" u="none" strike="noStrike" kern="1200" spc="0" baseline="0" dirty="0">
              <a:solidFill>
                <a:srgbClr val="44546A"/>
              </a:solidFill>
              <a:latin typeface="+mn-lt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29-40C5-8583-B17EB4F99F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29-40C5-8583-B17EB4F99F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Φύλλο1!$A$360:$A$361</c:f>
              <c:strCache>
                <c:ptCount val="2"/>
                <c:pt idx="0">
                  <c:v>Δίκαιο</c:v>
                </c:pt>
                <c:pt idx="1">
                  <c:v>Άδικο</c:v>
                </c:pt>
              </c:strCache>
            </c:strRef>
          </c:cat>
          <c:val>
            <c:numRef>
              <c:f>Φύλλο1!$B$360:$B$361</c:f>
              <c:numCache>
                <c:formatCode>0.0%</c:formatCode>
                <c:ptCount val="2"/>
                <c:pt idx="0">
                  <c:v>9.0999999999999998E-2</c:v>
                </c:pt>
                <c:pt idx="1">
                  <c:v>0.90900000000000003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29-40C5-8583-B17EB4F99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4141414141414142E-2"/>
                  <c:y val="-9.7560950627757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59-48D9-B346-D615FE1E2D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Βασικός ψηφιακός μετασχηματισμός</c:v>
                </c:pt>
                <c:pt idx="1">
                  <c:v>Big data</c:v>
                </c:pt>
                <c:pt idx="2">
                  <c:v>Cloud</c:v>
                </c:pt>
                <c:pt idx="3">
                  <c:v>AI</c:v>
                </c:pt>
                <c:pt idx="4">
                  <c:v>E-commerce (Κύκλος εργασιών)</c:v>
                </c:pt>
              </c:strCache>
            </c:strRef>
          </c:cat>
          <c:val>
            <c:numRef>
              <c:f>Φύλλο1!$B$2:$B$6</c:f>
              <c:numCache>
                <c:formatCode>0.00%</c:formatCode>
                <c:ptCount val="5"/>
                <c:pt idx="0">
                  <c:v>0.69099999999999995</c:v>
                </c:pt>
                <c:pt idx="1">
                  <c:v>0.14199999999999999</c:v>
                </c:pt>
                <c:pt idx="2" formatCode="0%">
                  <c:v>0.34</c:v>
                </c:pt>
                <c:pt idx="3">
                  <c:v>7.9000000000000001E-2</c:v>
                </c:pt>
                <c:pt idx="4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59-48D9-B346-D615FE1E2DB6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Ελλάδα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Βασικός ψηφιακός μετασχηματισμός</c:v>
                </c:pt>
                <c:pt idx="1">
                  <c:v>Big data</c:v>
                </c:pt>
                <c:pt idx="2">
                  <c:v>Cloud</c:v>
                </c:pt>
                <c:pt idx="3">
                  <c:v>AI</c:v>
                </c:pt>
                <c:pt idx="4">
                  <c:v>E-commerce (Κύκλος εργασιών)</c:v>
                </c:pt>
              </c:strCache>
            </c:strRef>
          </c:cat>
          <c:val>
            <c:numRef>
              <c:f>Φύλλο1!$C$2:$C$6</c:f>
              <c:numCache>
                <c:formatCode>0.00%</c:formatCode>
                <c:ptCount val="5"/>
                <c:pt idx="0">
                  <c:v>0.41199999999999998</c:v>
                </c:pt>
                <c:pt idx="1">
                  <c:v>0.129</c:v>
                </c:pt>
                <c:pt idx="2">
                  <c:v>0.152</c:v>
                </c:pt>
                <c:pt idx="3">
                  <c:v>2.5999999999999999E-2</c:v>
                </c:pt>
                <c:pt idx="4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59-48D9-B346-D615FE1E2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4678080"/>
        <c:axId val="414681688"/>
      </c:barChart>
      <c:catAx>
        <c:axId val="41467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414681688"/>
        <c:crosses val="autoZero"/>
        <c:auto val="1"/>
        <c:lblAlgn val="ctr"/>
        <c:lblOffset val="100"/>
        <c:noMultiLvlLbl val="0"/>
      </c:catAx>
      <c:valAx>
        <c:axId val="414681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1467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>
                <a:latin typeface="Cambria" panose="02040503050406030204" pitchFamily="18" charset="0"/>
                <a:ea typeface="Cambria" panose="02040503050406030204" pitchFamily="18" charset="0"/>
              </a:rPr>
              <a:t>Γ.4.</a:t>
            </a:r>
            <a:r>
              <a:rPr lang="el-GR" b="1" baseline="0">
                <a:latin typeface="Cambria" panose="02040503050406030204" pitchFamily="18" charset="0"/>
                <a:ea typeface="Cambria" panose="02040503050406030204" pitchFamily="18" charset="0"/>
              </a:rPr>
              <a:t> Κυριότερο κριτήριο επιλογής προμηθευτών </a:t>
            </a:r>
            <a:endParaRPr lang="el-GR" b="1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1-48B3-A033-C208710570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1-48B3-A033-C208710570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1-48B3-A033-C208710570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51-48B3-A033-C208710570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51-48B3-A033-C208710570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51-48B3-A033-C208710570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Φύλλο1!$A$49:$A$54</c:f>
              <c:strCache>
                <c:ptCount val="6"/>
                <c:pt idx="0">
                  <c:v>Τιμές</c:v>
                </c:pt>
                <c:pt idx="1">
                  <c:v>Ποιότητα</c:v>
                </c:pt>
                <c:pt idx="2">
                  <c:v>Εξυπηρέτηση πελατών</c:v>
                </c:pt>
                <c:pt idx="3">
                  <c:v>Αξιοπιστία</c:v>
                </c:pt>
                <c:pt idx="4">
                  <c:v>Μακροχρόνια συνεργασία</c:v>
                </c:pt>
                <c:pt idx="5">
                  <c:v>Άλλο</c:v>
                </c:pt>
              </c:strCache>
            </c:strRef>
          </c:cat>
          <c:val>
            <c:numRef>
              <c:f>Φύλλο1!$B$49:$B$54</c:f>
              <c:numCache>
                <c:formatCode>0.0%</c:formatCode>
                <c:ptCount val="6"/>
                <c:pt idx="0">
                  <c:v>0.31</c:v>
                </c:pt>
                <c:pt idx="1">
                  <c:v>0.30199999999999999</c:v>
                </c:pt>
                <c:pt idx="2">
                  <c:v>3.9E-2</c:v>
                </c:pt>
                <c:pt idx="3">
                  <c:v>3.5000000000000003E-2</c:v>
                </c:pt>
                <c:pt idx="4">
                  <c:v>9.4E-2</c:v>
                </c:pt>
                <c:pt idx="5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51-48B3-A033-C20871057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>
                <a:latin typeface="Cambria" panose="02040503050406030204" pitchFamily="18" charset="0"/>
                <a:ea typeface="Cambria" panose="02040503050406030204" pitchFamily="18" charset="0"/>
              </a:rPr>
              <a:t>Γ.5. Προοπτικές</a:t>
            </a:r>
            <a:r>
              <a:rPr lang="el-GR" b="1" baseline="0">
                <a:latin typeface="Cambria" panose="02040503050406030204" pitchFamily="18" charset="0"/>
                <a:ea typeface="Cambria" panose="02040503050406030204" pitchFamily="18" charset="0"/>
              </a:rPr>
              <a:t> επιχείρησης</a:t>
            </a:r>
            <a:endParaRPr lang="el-GR" b="1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B2-46B3-AF2A-228A29E58C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B2-46B3-AF2A-228A29E58C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B2-46B3-AF2A-228A29E58C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B2-46B3-AF2A-228A29E58C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4B2-46B3-AF2A-228A29E58C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Φύλλο1!$A$66:$A$70</c:f>
              <c:strCache>
                <c:ptCount val="5"/>
                <c:pt idx="0">
                  <c:v>Μεταβίβαση στα παιδιά μου</c:v>
                </c:pt>
                <c:pt idx="1">
                  <c:v>Μεταβίβαση σε συγγενείς</c:v>
                </c:pt>
                <c:pt idx="2">
                  <c:v>Πώληση σε υπάλληλο</c:v>
                </c:pt>
                <c:pt idx="3">
                  <c:v>Πώληση σε τρίτους</c:v>
                </c:pt>
                <c:pt idx="4">
                  <c:v>Κλείσιμο</c:v>
                </c:pt>
              </c:strCache>
            </c:strRef>
          </c:cat>
          <c:val>
            <c:numRef>
              <c:f>Φύλλο1!$B$66:$B$70</c:f>
              <c:numCache>
                <c:formatCode>0%</c:formatCode>
                <c:ptCount val="5"/>
                <c:pt idx="0">
                  <c:v>0.36</c:v>
                </c:pt>
                <c:pt idx="1">
                  <c:v>0.03</c:v>
                </c:pt>
                <c:pt idx="2">
                  <c:v>0.04</c:v>
                </c:pt>
                <c:pt idx="3">
                  <c:v>0.27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B2-46B3-AF2A-228A29E58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>
                <a:latin typeface="Cambria" panose="02040503050406030204" pitchFamily="18" charset="0"/>
                <a:ea typeface="Cambria" panose="02040503050406030204" pitchFamily="18" charset="0"/>
              </a:rPr>
              <a:t>Γ.6. Χρονικός</a:t>
            </a:r>
            <a:r>
              <a:rPr lang="el-GR" b="1" baseline="0">
                <a:latin typeface="Cambria" panose="02040503050406030204" pitchFamily="18" charset="0"/>
                <a:ea typeface="Cambria" panose="02040503050406030204" pitchFamily="18" charset="0"/>
              </a:rPr>
              <a:t> ορίζοντας</a:t>
            </a:r>
            <a:endParaRPr lang="el-GR" b="1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36-4A36-9D61-991D937E0F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36-4A36-9D61-991D937E0F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36-4A36-9D61-991D937E0F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36-4A36-9D61-991D937E0F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Φύλλο1!$A$84:$A$87</c:f>
              <c:strCache>
                <c:ptCount val="4"/>
                <c:pt idx="0">
                  <c:v>Μέσα στο επόμενο έτος</c:v>
                </c:pt>
                <c:pt idx="1">
                  <c:v>Σε δυο έτη</c:v>
                </c:pt>
                <c:pt idx="2">
                  <c:v>Σε δύο έως πέντε έτη</c:v>
                </c:pt>
                <c:pt idx="3">
                  <c:v>Σε περισσότερα από πέντε έτη</c:v>
                </c:pt>
              </c:strCache>
            </c:strRef>
          </c:cat>
          <c:val>
            <c:numRef>
              <c:f>Φύλλο1!$B$84:$B$87</c:f>
              <c:numCache>
                <c:formatCode>0%</c:formatCode>
                <c:ptCount val="4"/>
                <c:pt idx="0">
                  <c:v>0.94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36-4A36-9D61-991D937E0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Φύλλο1!$A$99:$A$103</c:f>
              <c:strCache>
                <c:ptCount val="5"/>
                <c:pt idx="0">
                  <c:v>Πολύ κακή</c:v>
                </c:pt>
                <c:pt idx="1">
                  <c:v>Κακή</c:v>
                </c:pt>
                <c:pt idx="2">
                  <c:v>Μέτρια</c:v>
                </c:pt>
                <c:pt idx="3">
                  <c:v>Καλή</c:v>
                </c:pt>
                <c:pt idx="4">
                  <c:v>Πολύ καλή</c:v>
                </c:pt>
              </c:strCache>
            </c:strRef>
          </c:cat>
          <c:val>
            <c:numRef>
              <c:f>Φύλλο1!$B$99:$B$103</c:f>
              <c:numCache>
                <c:formatCode>0.0%</c:formatCode>
                <c:ptCount val="5"/>
                <c:pt idx="0">
                  <c:v>1.2E-2</c:v>
                </c:pt>
                <c:pt idx="1">
                  <c:v>0.122</c:v>
                </c:pt>
                <c:pt idx="2">
                  <c:v>0.61599999999999999</c:v>
                </c:pt>
                <c:pt idx="3">
                  <c:v>0.216</c:v>
                </c:pt>
                <c:pt idx="4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AE-4717-8A62-AFB94C0BC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0452008"/>
        <c:axId val="450453976"/>
      </c:barChart>
      <c:catAx>
        <c:axId val="45045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450453976"/>
        <c:crosses val="autoZero"/>
        <c:auto val="1"/>
        <c:lblAlgn val="ctr"/>
        <c:lblOffset val="100"/>
        <c:noMultiLvlLbl val="0"/>
      </c:catAx>
      <c:valAx>
        <c:axId val="45045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450452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94920943584552E-2"/>
          <c:y val="3.3879351095716902E-2"/>
          <c:w val="0.93297768765430833"/>
          <c:h val="0.884138488116617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Φύλλο1!$A$225:$A$227</c:f>
              <c:strCache>
                <c:ptCount val="3"/>
                <c:pt idx="0">
                  <c:v>Καλύτερη</c:v>
                </c:pt>
                <c:pt idx="1">
                  <c:v>Στα ίδια επίπεδα</c:v>
                </c:pt>
                <c:pt idx="2">
                  <c:v>Χειρότερη</c:v>
                </c:pt>
              </c:strCache>
            </c:strRef>
          </c:cat>
          <c:val>
            <c:numRef>
              <c:f>Φύλλο1!$B$225:$B$227</c:f>
              <c:numCache>
                <c:formatCode>0.0%</c:formatCode>
                <c:ptCount val="3"/>
                <c:pt idx="0">
                  <c:v>0.30599999999999999</c:v>
                </c:pt>
                <c:pt idx="1">
                  <c:v>0.55300000000000005</c:v>
                </c:pt>
                <c:pt idx="2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6-47E2-8553-9715CAAAC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960408"/>
        <c:axId val="499971888"/>
      </c:barChart>
      <c:catAx>
        <c:axId val="499960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499971888"/>
        <c:crosses val="autoZero"/>
        <c:auto val="1"/>
        <c:lblAlgn val="ctr"/>
        <c:lblOffset val="100"/>
        <c:noMultiLvlLbl val="0"/>
      </c:catAx>
      <c:valAx>
        <c:axId val="49997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499960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0.4805</cdr:x>
      <cdr:y>0.59888</cdr:y>
    </cdr:from>
    <cdr:to>
      <cdr:x>0.74078</cdr:x>
      <cdr:y>0.70196</cdr:y>
    </cdr:to>
    <cdr:sp macro="" textlink="">
      <cdr:nvSpPr>
        <cdr:cNvPr id="2" name="Διπλή αγκύλη 1"/>
        <cdr:cNvSpPr/>
      </cdr:nvSpPr>
      <cdr:spPr>
        <a:xfrm xmlns:a="http://schemas.openxmlformats.org/drawingml/2006/main">
          <a:off x="4048144" y="2372557"/>
          <a:ext cx="2192785" cy="408373"/>
        </a:xfrm>
        <a:prstGeom xmlns:a="http://schemas.openxmlformats.org/drawingml/2006/main" prst="bracketPair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l-GR"/>
        </a:p>
      </cdr:txBody>
    </cdr:sp>
  </cdr:relSizeAnchor>
  <cdr:relSizeAnchor xmlns:cdr="http://schemas.openxmlformats.org/drawingml/2006/chartDrawing">
    <cdr:from>
      <cdr:x>0.49525</cdr:x>
      <cdr:y>0.59216</cdr:y>
    </cdr:from>
    <cdr:to>
      <cdr:x>0.72813</cdr:x>
      <cdr:y>0.73109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2432" y="2345924"/>
          <a:ext cx="1961965" cy="550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l-GR" sz="11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Τυπικές μορφές χρηματοδότησης 11%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0.20464</cdr:x>
      <cdr:y>0.0124</cdr:y>
    </cdr:from>
    <cdr:to>
      <cdr:x>0.91507</cdr:x>
      <cdr:y>0.06735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5523" y="57006"/>
          <a:ext cx="3143620" cy="252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400" b="1" dirty="0">
              <a:latin typeface="Cambria" panose="02040503050406030204" pitchFamily="18" charset="0"/>
              <a:ea typeface="Cambria" panose="02040503050406030204" pitchFamily="18" charset="0"/>
            </a:rPr>
            <a:t>Δυσκολίες εύρεσης προσωπικού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0.61038</cdr:x>
      <cdr:y>0.64531</cdr:y>
    </cdr:from>
    <cdr:to>
      <cdr:x>0.63765</cdr:x>
      <cdr:y>0.75057</cdr:y>
    </cdr:to>
    <cdr:sp macro="" textlink="">
      <cdr:nvSpPr>
        <cdr:cNvPr id="2" name="Κάτω βέλος 1"/>
        <cdr:cNvSpPr/>
      </cdr:nvSpPr>
      <cdr:spPr>
        <a:xfrm xmlns:a="http://schemas.openxmlformats.org/drawingml/2006/main">
          <a:off x="4969029" y="2503503"/>
          <a:ext cx="221942" cy="40837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l-G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l-GR"/>
        </a:p>
      </cdr:txBody>
    </cdr:sp>
  </cdr:relSizeAnchor>
  <cdr:relSizeAnchor xmlns:cdr="http://schemas.openxmlformats.org/drawingml/2006/chartDrawing">
    <cdr:from>
      <cdr:x>0.50788</cdr:x>
      <cdr:y>0.60526</cdr:y>
    </cdr:from>
    <cdr:to>
      <cdr:x>0.53514</cdr:x>
      <cdr:y>0.71053</cdr:y>
    </cdr:to>
    <cdr:sp macro="" textlink="">
      <cdr:nvSpPr>
        <cdr:cNvPr id="3" name="Κάτω βέλος 2"/>
        <cdr:cNvSpPr/>
      </cdr:nvSpPr>
      <cdr:spPr>
        <a:xfrm xmlns:a="http://schemas.openxmlformats.org/drawingml/2006/main">
          <a:off x="4134528" y="2348144"/>
          <a:ext cx="221942" cy="40837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l-G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l-G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BBEF2-5B05-43D1-AE86-8CE5FE01F242}" type="datetimeFigureOut">
              <a:rPr lang="el-GR" smtClean="0"/>
              <a:t>20/5/2024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F00B-C015-42D8-9AC5-637344A5F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92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best examples we have seen of this is the way Alibaba presents itself.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09DFD-798D-4DA3-A1BF-6342DF1CF96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4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A306C-12E8-445B-BAD2-2633A4870FF9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32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t>20/5/2024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25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t>20/5/2024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609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t>20/5/2024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974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Header 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59EACF-6D94-A14F-A8F2-50EE4CEB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71" y="286467"/>
            <a:ext cx="10515600" cy="608268"/>
          </a:xfrm>
          <a:prstGeom prst="rect">
            <a:avLst/>
          </a:prstGeom>
        </p:spPr>
        <p:txBody>
          <a:bodyPr/>
          <a:lstStyle>
            <a:lvl1pPr>
              <a:defRPr sz="3400" b="1" i="0">
                <a:latin typeface="TCCC-UnityHeadline" panose="020B03050303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246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t>20/5/2024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064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t>20/5/2024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96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t>20/5/2024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419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t>20/5/2024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45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t>20/5/2024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309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t>20/5/2024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746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t>20/5/2024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892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t>20/5/2024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110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74858-C314-410A-B062-CCA72D08F4A2}" type="datetimeFigureOut">
              <a:rPr lang="el-GR" smtClean="0"/>
              <a:t>20/5/2024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A1D4-FDCA-452E-BF5E-64EF40E79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013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8.jpeg"/><Relationship Id="rId7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8.jpeg"/><Relationship Id="rId7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chart" Target="../charts/chart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chart" Target="../charts/chart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chart" Target="../charts/chart2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chart" Target="../charts/chart2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image" Target="../media/image8.jpeg"/><Relationship Id="rId7" Type="http://schemas.openxmlformats.org/officeDocument/2006/relationships/chart" Target="../charts/chart2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chart" Target="../charts/chart2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3" Type="http://schemas.openxmlformats.org/officeDocument/2006/relationships/image" Target="../media/image8.jpeg"/><Relationship Id="rId7" Type="http://schemas.openxmlformats.org/officeDocument/2006/relationships/chart" Target="../charts/chart3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image" Target="../media/image10.svg"/><Relationship Id="rId10" Type="http://schemas.openxmlformats.org/officeDocument/2006/relationships/chart" Target="../charts/chart34.xml"/><Relationship Id="rId4" Type="http://schemas.openxmlformats.org/officeDocument/2006/relationships/image" Target="../media/image9.png"/><Relationship Id="rId9" Type="http://schemas.openxmlformats.org/officeDocument/2006/relationships/chart" Target="../charts/chart3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7.xml"/><Relationship Id="rId3" Type="http://schemas.openxmlformats.org/officeDocument/2006/relationships/image" Target="../media/image8.jpeg"/><Relationship Id="rId7" Type="http://schemas.openxmlformats.org/officeDocument/2006/relationships/chart" Target="../charts/chart3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8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33" y="-1"/>
            <a:ext cx="3347467" cy="1673735"/>
          </a:xfrm>
          <a:prstGeom prst="rect">
            <a:avLst/>
          </a:prstGeom>
        </p:spPr>
      </p:pic>
      <p:sp>
        <p:nvSpPr>
          <p:cNvPr id="23" name="Υπότιτλος 2">
            <a:extLst>
              <a:ext uri="{FF2B5EF4-FFF2-40B4-BE49-F238E27FC236}">
                <a16:creationId xmlns:a16="http://schemas.microsoft.com/office/drawing/2014/main" id="{5540BB6F-7D03-5DA0-4AC0-AFC087F787BB}"/>
              </a:ext>
            </a:extLst>
          </p:cNvPr>
          <p:cNvSpPr txBox="1">
            <a:spLocks/>
          </p:cNvSpPr>
          <p:nvPr/>
        </p:nvSpPr>
        <p:spPr>
          <a:xfrm>
            <a:off x="979065" y="3900638"/>
            <a:ext cx="10523124" cy="91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l-GR" sz="2000" b="1" dirty="0">
              <a:solidFill>
                <a:schemeClr val="tx2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l-GR" b="1" i="1" dirty="0">
                <a:solidFill>
                  <a:schemeClr val="accent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Σχολιασμός έρευνας: </a:t>
            </a:r>
            <a:r>
              <a:rPr lang="el-GR" b="1" i="1" dirty="0"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Προβλήματα και Προκλήσεις της εμπορικής αγοράς του Δήμου Ξάνθης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5540BB6F-7D03-5DA0-4AC0-AFC087F787BB}"/>
              </a:ext>
            </a:extLst>
          </p:cNvPr>
          <p:cNvSpPr txBox="1">
            <a:spLocks/>
          </p:cNvSpPr>
          <p:nvPr/>
        </p:nvSpPr>
        <p:spPr>
          <a:xfrm>
            <a:off x="2515097" y="2079860"/>
            <a:ext cx="8128342" cy="643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l-GR" sz="3200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Ημερίδα </a:t>
            </a:r>
            <a:endParaRPr lang="en-US" sz="3200" b="1" dirty="0">
              <a:solidFill>
                <a:schemeClr val="tx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l-GR" sz="3200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Εμπορικού Συλλόγου Ξάνθης</a:t>
            </a:r>
          </a:p>
          <a:p>
            <a:pPr marL="0" indent="0">
              <a:lnSpc>
                <a:spcPct val="100000"/>
              </a:lnSpc>
              <a:buNone/>
            </a:pP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0" y="168563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0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839824E-3DDC-898A-DEA6-F217D7CE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724"/>
            <a:ext cx="802640" cy="5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34" y="6353724"/>
            <a:ext cx="1008551" cy="504276"/>
          </a:xfrm>
          <a:prstGeom prst="rect">
            <a:avLst/>
          </a:prstGeom>
        </p:spPr>
      </p:pic>
      <p:sp>
        <p:nvSpPr>
          <p:cNvPr id="14" name="Υπότιτλος 2">
            <a:extLst>
              <a:ext uri="{FF2B5EF4-FFF2-40B4-BE49-F238E27FC236}">
                <a16:creationId xmlns:a16="http://schemas.microsoft.com/office/drawing/2014/main" id="{CD546930-DA32-3D30-7D7E-77776F437E5A}"/>
              </a:ext>
            </a:extLst>
          </p:cNvPr>
          <p:cNvSpPr txBox="1">
            <a:spLocks/>
          </p:cNvSpPr>
          <p:nvPr/>
        </p:nvSpPr>
        <p:spPr>
          <a:xfrm>
            <a:off x="1717039" y="3287968"/>
            <a:ext cx="9266151" cy="114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l-GR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Επιδόσεις &amp; Προοπτικές των επιχειρήσεων και τρόπος χρηματοδότησης </a:t>
            </a:r>
            <a:endParaRPr lang="el-GR" sz="44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Δεκάγωνο 5"/>
          <p:cNvSpPr/>
          <p:nvPr/>
        </p:nvSpPr>
        <p:spPr>
          <a:xfrm>
            <a:off x="1198485" y="3595456"/>
            <a:ext cx="518555" cy="606912"/>
          </a:xfrm>
          <a:prstGeom prst="dec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6739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Εκτίμηση της οικονομικής κατάστασης της επιχείρησης για το Α΄ εξάμηνο του 2023 </a:t>
            </a:r>
            <a:endParaRPr lang="el-GR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2" name="Γράφημα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230258"/>
              </p:ext>
            </p:extLst>
          </p:nvPr>
        </p:nvGraphicFramePr>
        <p:xfrm>
          <a:off x="914401" y="2307253"/>
          <a:ext cx="9916356" cy="389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545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Μεταλλαγή της δυναμικής στο Β’ Εξάμηνο του 2023</a:t>
            </a:r>
            <a:endParaRPr lang="el-GR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" name="Γράφημα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33800"/>
              </p:ext>
            </p:extLst>
          </p:nvPr>
        </p:nvGraphicFramePr>
        <p:xfrm>
          <a:off x="1518082" y="2057400"/>
          <a:ext cx="9135122" cy="374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734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Τρόποι χρηματοδότησης εμπορικών επιχειρήσεων</a:t>
            </a:r>
            <a:endParaRPr lang="el-GR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id="{7A965080-5D1A-49CF-9DEE-09EF5CCD0FFA}"/>
              </a:ext>
            </a:extLst>
          </p:cNvPr>
          <p:cNvGraphicFramePr/>
          <p:nvPr/>
        </p:nvGraphicFramePr>
        <p:xfrm>
          <a:off x="1144794" y="1950719"/>
          <a:ext cx="9453933" cy="4252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id="{5CC85A0D-CFAD-472F-A833-7FB72A3FB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291182"/>
              </p:ext>
            </p:extLst>
          </p:nvPr>
        </p:nvGraphicFramePr>
        <p:xfrm>
          <a:off x="1144794" y="1776412"/>
          <a:ext cx="9902413" cy="465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Γράφημα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307180"/>
              </p:ext>
            </p:extLst>
          </p:nvPr>
        </p:nvGraphicFramePr>
        <p:xfrm>
          <a:off x="1882139" y="2057400"/>
          <a:ext cx="8424836" cy="3961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916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839824E-3DDC-898A-DEA6-F217D7CE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724"/>
            <a:ext cx="802640" cy="5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34" y="6353724"/>
            <a:ext cx="1008551" cy="504276"/>
          </a:xfrm>
          <a:prstGeom prst="rect">
            <a:avLst/>
          </a:prstGeom>
        </p:spPr>
      </p:pic>
      <p:sp>
        <p:nvSpPr>
          <p:cNvPr id="14" name="Υπότιτλος 2">
            <a:extLst>
              <a:ext uri="{FF2B5EF4-FFF2-40B4-BE49-F238E27FC236}">
                <a16:creationId xmlns:a16="http://schemas.microsoft.com/office/drawing/2014/main" id="{CD546930-DA32-3D30-7D7E-77776F437E5A}"/>
              </a:ext>
            </a:extLst>
          </p:cNvPr>
          <p:cNvSpPr txBox="1">
            <a:spLocks/>
          </p:cNvSpPr>
          <p:nvPr/>
        </p:nvSpPr>
        <p:spPr>
          <a:xfrm>
            <a:off x="1717039" y="3287968"/>
            <a:ext cx="9266151" cy="114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l-GR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Η πρόκληση της «δίδυμης μετάβασης» και της αγοράς εργασίας</a:t>
            </a:r>
            <a:endParaRPr lang="el-GR" sz="44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Δεκάγωνο 5"/>
          <p:cNvSpPr/>
          <p:nvPr/>
        </p:nvSpPr>
        <p:spPr>
          <a:xfrm>
            <a:off x="1198485" y="3595456"/>
            <a:ext cx="518555" cy="606912"/>
          </a:xfrm>
          <a:prstGeom prst="dec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792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Ηλεκτρονικό εμπόριο &amp; Ψηφιακό </a:t>
            </a:r>
            <a:r>
              <a:rPr lang="en-US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Marketing</a:t>
            </a:r>
            <a:endParaRPr lang="el-GR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2" name="Γράφημα 11">
            <a:extLst>
              <a:ext uri="{FF2B5EF4-FFF2-40B4-BE49-F238E27FC236}">
                <a16:creationId xmlns:a16="http://schemas.microsoft.com/office/drawing/2014/main" id="{87453F2E-1022-458E-95D1-DA94B48B8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878444"/>
              </p:ext>
            </p:extLst>
          </p:nvPr>
        </p:nvGraphicFramePr>
        <p:xfrm>
          <a:off x="6579869" y="2179320"/>
          <a:ext cx="5363383" cy="380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Γράφημα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781064"/>
              </p:ext>
            </p:extLst>
          </p:nvPr>
        </p:nvGraphicFramePr>
        <p:xfrm>
          <a:off x="1199688" y="1950720"/>
          <a:ext cx="4572000" cy="4034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Γράφημα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211445"/>
              </p:ext>
            </p:extLst>
          </p:nvPr>
        </p:nvGraphicFramePr>
        <p:xfrm>
          <a:off x="7047603" y="2097346"/>
          <a:ext cx="4572000" cy="375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0465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Η προετοιμασία της «πράσινης μετάβασης»</a:t>
            </a:r>
            <a:endParaRPr lang="el-GR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" name="Γράφημα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802445"/>
              </p:ext>
            </p:extLst>
          </p:nvPr>
        </p:nvGraphicFramePr>
        <p:xfrm>
          <a:off x="1518081" y="2057399"/>
          <a:ext cx="9268287" cy="376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135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Δυσκολίες εύρεσης προσωπικού</a:t>
            </a:r>
            <a:endParaRPr lang="el-GR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0" y="463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4" name="Γράφημα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396328"/>
              </p:ext>
            </p:extLst>
          </p:nvPr>
        </p:nvGraphicFramePr>
        <p:xfrm>
          <a:off x="1526958" y="1686757"/>
          <a:ext cx="4424947" cy="459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Γράφημα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002577"/>
              </p:ext>
            </p:extLst>
          </p:nvPr>
        </p:nvGraphicFramePr>
        <p:xfrm>
          <a:off x="6846163" y="1797029"/>
          <a:ext cx="4572000" cy="4482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289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839824E-3DDC-898A-DEA6-F217D7CE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724"/>
            <a:ext cx="802640" cy="5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34" y="6353724"/>
            <a:ext cx="1008551" cy="504276"/>
          </a:xfrm>
          <a:prstGeom prst="rect">
            <a:avLst/>
          </a:prstGeom>
        </p:spPr>
      </p:pic>
      <p:sp>
        <p:nvSpPr>
          <p:cNvPr id="14" name="Υπότιτλος 2">
            <a:extLst>
              <a:ext uri="{FF2B5EF4-FFF2-40B4-BE49-F238E27FC236}">
                <a16:creationId xmlns:a16="http://schemas.microsoft.com/office/drawing/2014/main" id="{CD546930-DA32-3D30-7D7E-77776F437E5A}"/>
              </a:ext>
            </a:extLst>
          </p:cNvPr>
          <p:cNvSpPr txBox="1">
            <a:spLocks/>
          </p:cNvSpPr>
          <p:nvPr/>
        </p:nvSpPr>
        <p:spPr>
          <a:xfrm>
            <a:off x="1717039" y="3287968"/>
            <a:ext cx="9266151" cy="114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l-GR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Τα προβλήματα και οι προκλήσεις των επιχειρήσεων </a:t>
            </a:r>
            <a:endParaRPr lang="el-GR" sz="44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Δεκάγωνο 5"/>
          <p:cNvSpPr/>
          <p:nvPr/>
        </p:nvSpPr>
        <p:spPr>
          <a:xfrm>
            <a:off x="1198484" y="3755254"/>
            <a:ext cx="518555" cy="606912"/>
          </a:xfrm>
          <a:prstGeom prst="dec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4238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Ιεράρχηση των προβλημάτων των εμπορικών επιχειρήσεων</a:t>
            </a:r>
            <a:endParaRPr lang="el-GR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1" name="Γράφημα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575157"/>
              </p:ext>
            </p:extLst>
          </p:nvPr>
        </p:nvGraphicFramePr>
        <p:xfrm>
          <a:off x="1144794" y="1950720"/>
          <a:ext cx="9011260" cy="4006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2589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839824E-3DDC-898A-DEA6-F217D7CE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724"/>
            <a:ext cx="802640" cy="5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34" y="6353724"/>
            <a:ext cx="1008551" cy="50427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D327D20-306E-CF7C-2A3B-0FA0257DD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37" y="907434"/>
            <a:ext cx="4108958" cy="2307771"/>
          </a:xfrm>
          <a:prstGeom prst="rect">
            <a:avLst/>
          </a:prstGeom>
          <a:ln>
            <a:noFill/>
          </a:ln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1B2728D-E75C-DE65-7863-9E64B3996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5316" y="4122781"/>
            <a:ext cx="3077029" cy="20823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B544C73-976C-7354-3FB4-081A0F310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3429" y="3352331"/>
            <a:ext cx="3982842" cy="224034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2274B92-E55D-A18B-6790-A3BE75FC5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2963" y="238627"/>
            <a:ext cx="3684815" cy="270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6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Η ιεράρχηση των προκλήσεων των εμπορικών επιχειρήσεων</a:t>
            </a:r>
            <a:endParaRPr lang="el-GR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" name="Γράφημα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845868"/>
              </p:ext>
            </p:extLst>
          </p:nvPr>
        </p:nvGraphicFramePr>
        <p:xfrm>
          <a:off x="1757779" y="2112885"/>
          <a:ext cx="8140823" cy="3879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Κάτω βέλος 1"/>
          <p:cNvSpPr/>
          <p:nvPr/>
        </p:nvSpPr>
        <p:spPr>
          <a:xfrm>
            <a:off x="4225771" y="4052656"/>
            <a:ext cx="221942" cy="40837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55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Πιθανότητες διακοπής λειτουργίας της επιχείρησης</a:t>
            </a:r>
            <a:endParaRPr lang="el-GR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id="{643D316D-7456-400F-914F-B9356C6D6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560921"/>
              </p:ext>
            </p:extLst>
          </p:nvPr>
        </p:nvGraphicFramePr>
        <p:xfrm>
          <a:off x="1756064" y="2057399"/>
          <a:ext cx="8832271" cy="4062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Γράφημα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371192"/>
              </p:ext>
            </p:extLst>
          </p:nvPr>
        </p:nvGraphicFramePr>
        <p:xfrm>
          <a:off x="2139517" y="1909762"/>
          <a:ext cx="8158579" cy="4109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804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839824E-3DDC-898A-DEA6-F217D7CE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724"/>
            <a:ext cx="802640" cy="5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34" y="6353724"/>
            <a:ext cx="1008551" cy="504276"/>
          </a:xfrm>
          <a:prstGeom prst="rect">
            <a:avLst/>
          </a:prstGeom>
        </p:spPr>
      </p:pic>
      <p:sp>
        <p:nvSpPr>
          <p:cNvPr id="14" name="Υπότιτλος 2">
            <a:extLst>
              <a:ext uri="{FF2B5EF4-FFF2-40B4-BE49-F238E27FC236}">
                <a16:creationId xmlns:a16="http://schemas.microsoft.com/office/drawing/2014/main" id="{CD546930-DA32-3D30-7D7E-77776F437E5A}"/>
              </a:ext>
            </a:extLst>
          </p:cNvPr>
          <p:cNvSpPr txBox="1">
            <a:spLocks/>
          </p:cNvSpPr>
          <p:nvPr/>
        </p:nvSpPr>
        <p:spPr>
          <a:xfrm>
            <a:off x="1717039" y="3287968"/>
            <a:ext cx="9266151" cy="114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l-GR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Οι αναπτυξιακές προοπτικές των επιχειρήσεων</a:t>
            </a:r>
            <a:endParaRPr lang="el-GR" sz="44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Δεκάγωνο 5"/>
          <p:cNvSpPr/>
          <p:nvPr/>
        </p:nvSpPr>
        <p:spPr>
          <a:xfrm>
            <a:off x="1198484" y="3755254"/>
            <a:ext cx="518555" cy="606912"/>
          </a:xfrm>
          <a:prstGeom prst="dec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6673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Τι σημαίνει ανάπτυξη της επιχείρησης</a:t>
            </a:r>
            <a:r>
              <a:rPr lang="en-US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; </a:t>
            </a:r>
            <a:endParaRPr lang="el-GR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id="{209D01EC-B550-4391-994B-3D12879A74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927859"/>
              </p:ext>
            </p:extLst>
          </p:nvPr>
        </p:nvGraphicFramePr>
        <p:xfrm>
          <a:off x="2050742" y="1576387"/>
          <a:ext cx="9372600" cy="470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Γράφημα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739058"/>
              </p:ext>
            </p:extLst>
          </p:nvPr>
        </p:nvGraphicFramePr>
        <p:xfrm>
          <a:off x="2050742" y="2057399"/>
          <a:ext cx="7421732" cy="395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005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Γνώμη για τον τουρισμό ως πηγή πελατών στην περιοχή</a:t>
            </a:r>
            <a:endParaRPr lang="el-GR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id="{670E6F4E-AF7D-41FD-9CAF-7671C3B14E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856479"/>
              </p:ext>
            </p:extLst>
          </p:nvPr>
        </p:nvGraphicFramePr>
        <p:xfrm>
          <a:off x="914401" y="1704109"/>
          <a:ext cx="9570026" cy="442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Γράφημα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066679"/>
              </p:ext>
            </p:extLst>
          </p:nvPr>
        </p:nvGraphicFramePr>
        <p:xfrm>
          <a:off x="2068497" y="2057400"/>
          <a:ext cx="8060924" cy="4073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36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839824E-3DDC-898A-DEA6-F217D7CE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724"/>
            <a:ext cx="802640" cy="5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34" y="6353724"/>
            <a:ext cx="1008551" cy="504276"/>
          </a:xfrm>
          <a:prstGeom prst="rect">
            <a:avLst/>
          </a:prstGeom>
        </p:spPr>
      </p:pic>
      <p:sp>
        <p:nvSpPr>
          <p:cNvPr id="14" name="Υπότιτλος 2">
            <a:extLst>
              <a:ext uri="{FF2B5EF4-FFF2-40B4-BE49-F238E27FC236}">
                <a16:creationId xmlns:a16="http://schemas.microsoft.com/office/drawing/2014/main" id="{CD546930-DA32-3D30-7D7E-77776F437E5A}"/>
              </a:ext>
            </a:extLst>
          </p:cNvPr>
          <p:cNvSpPr txBox="1">
            <a:spLocks/>
          </p:cNvSpPr>
          <p:nvPr/>
        </p:nvSpPr>
        <p:spPr>
          <a:xfrm>
            <a:off x="1717040" y="3287968"/>
            <a:ext cx="901192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l-GR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Η «εμπιστοσύνη» των επιχειρήσεων στους θεσμούς</a:t>
            </a:r>
            <a:endParaRPr lang="el-GR" sz="44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Δεκάγωνο 5"/>
          <p:cNvSpPr/>
          <p:nvPr/>
        </p:nvSpPr>
        <p:spPr>
          <a:xfrm>
            <a:off x="1198485" y="3595456"/>
            <a:ext cx="518555" cy="606912"/>
          </a:xfrm>
          <a:prstGeom prst="dec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7648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Ο θεσμός των εκπτώσεων</a:t>
            </a:r>
            <a:endParaRPr lang="el-GR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id="{670E6F4E-AF7D-41FD-9CAF-7671C3B14EEC}"/>
              </a:ext>
            </a:extLst>
          </p:cNvPr>
          <p:cNvGraphicFramePr/>
          <p:nvPr/>
        </p:nvGraphicFramePr>
        <p:xfrm>
          <a:off x="914401" y="1704109"/>
          <a:ext cx="9570026" cy="442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id="{A3DA6B47-AF4D-4DFE-9EB4-72CAC96ED3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2777324"/>
              </p:ext>
            </p:extLst>
          </p:nvPr>
        </p:nvGraphicFramePr>
        <p:xfrm>
          <a:off x="457199" y="1950720"/>
          <a:ext cx="6086475" cy="408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Γράφημα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791326"/>
              </p:ext>
            </p:extLst>
          </p:nvPr>
        </p:nvGraphicFramePr>
        <p:xfrm>
          <a:off x="1386396" y="2017753"/>
          <a:ext cx="4572000" cy="377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Γράφημα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935685"/>
              </p:ext>
            </p:extLst>
          </p:nvPr>
        </p:nvGraphicFramePr>
        <p:xfrm>
          <a:off x="6984748" y="2014390"/>
          <a:ext cx="4572000" cy="384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03140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Τοπική αυτοδιοίκηση και θεσμικοί εκπρόσωποι</a:t>
            </a:r>
            <a:endParaRPr lang="el-GR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id="{670E6F4E-AF7D-41FD-9CAF-7671C3B14EEC}"/>
              </a:ext>
            </a:extLst>
          </p:cNvPr>
          <p:cNvGraphicFramePr/>
          <p:nvPr/>
        </p:nvGraphicFramePr>
        <p:xfrm>
          <a:off x="914401" y="1704109"/>
          <a:ext cx="9570026" cy="442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id="{85C41D60-2D5D-4736-8CED-37FF885B1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4560202"/>
              </p:ext>
            </p:extLst>
          </p:nvPr>
        </p:nvGraphicFramePr>
        <p:xfrm>
          <a:off x="601878" y="1814512"/>
          <a:ext cx="6105525" cy="4382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Γράφημα 12">
            <a:extLst>
              <a:ext uri="{FF2B5EF4-FFF2-40B4-BE49-F238E27FC236}">
                <a16:creationId xmlns:a16="http://schemas.microsoft.com/office/drawing/2014/main" id="{B3FFCF8F-66AF-4101-8E41-D0F26465C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559437"/>
              </p:ext>
            </p:extLst>
          </p:nvPr>
        </p:nvGraphicFramePr>
        <p:xfrm>
          <a:off x="5798126" y="1883764"/>
          <a:ext cx="6057900" cy="4356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Γράφημα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353185"/>
              </p:ext>
            </p:extLst>
          </p:nvPr>
        </p:nvGraphicFramePr>
        <p:xfrm>
          <a:off x="970971" y="1929785"/>
          <a:ext cx="5367338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Γράφημα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432646"/>
              </p:ext>
            </p:extLst>
          </p:nvPr>
        </p:nvGraphicFramePr>
        <p:xfrm>
          <a:off x="6707403" y="1950720"/>
          <a:ext cx="4572000" cy="350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6614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Το νέο φορολογικό νομοσχέδιο </a:t>
            </a:r>
            <a:endParaRPr lang="el-GR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id="{670E6F4E-AF7D-41FD-9CAF-7671C3B14EEC}"/>
              </a:ext>
            </a:extLst>
          </p:cNvPr>
          <p:cNvGraphicFramePr/>
          <p:nvPr/>
        </p:nvGraphicFramePr>
        <p:xfrm>
          <a:off x="914401" y="1704109"/>
          <a:ext cx="9570026" cy="442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Γράφημα 11">
            <a:extLst>
              <a:ext uri="{FF2B5EF4-FFF2-40B4-BE49-F238E27FC236}">
                <a16:creationId xmlns:a16="http://schemas.microsoft.com/office/drawing/2014/main" id="{2E18C1C5-63E1-4EAD-8CBB-6542FA221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5817034"/>
              </p:ext>
            </p:extLst>
          </p:nvPr>
        </p:nvGraphicFramePr>
        <p:xfrm>
          <a:off x="1144794" y="2057399"/>
          <a:ext cx="9632697" cy="420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Γράφημα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355381"/>
              </p:ext>
            </p:extLst>
          </p:nvPr>
        </p:nvGraphicFramePr>
        <p:xfrm>
          <a:off x="2286000" y="2057400"/>
          <a:ext cx="6096000" cy="4073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82412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839824E-3DDC-898A-DEA6-F217D7CE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724"/>
            <a:ext cx="802640" cy="5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34" y="6353724"/>
            <a:ext cx="1008551" cy="504276"/>
          </a:xfrm>
          <a:prstGeom prst="rect">
            <a:avLst/>
          </a:prstGeom>
        </p:spPr>
      </p:pic>
      <p:sp>
        <p:nvSpPr>
          <p:cNvPr id="14" name="Υπότιτλος 2">
            <a:extLst>
              <a:ext uri="{FF2B5EF4-FFF2-40B4-BE49-F238E27FC236}">
                <a16:creationId xmlns:a16="http://schemas.microsoft.com/office/drawing/2014/main" id="{CD546930-DA32-3D30-7D7E-77776F437E5A}"/>
              </a:ext>
            </a:extLst>
          </p:cNvPr>
          <p:cNvSpPr txBox="1">
            <a:spLocks/>
          </p:cNvSpPr>
          <p:nvPr/>
        </p:nvSpPr>
        <p:spPr>
          <a:xfrm>
            <a:off x="1717040" y="3287968"/>
            <a:ext cx="901192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l-GR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Οι ευκαιρίες ανάπτυξης και το ταξίδι του «τριπλού μετασχηματισμού»</a:t>
            </a:r>
            <a:endParaRPr lang="el-GR" sz="44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Δεκάγωνο 7"/>
          <p:cNvSpPr/>
          <p:nvPr/>
        </p:nvSpPr>
        <p:spPr>
          <a:xfrm>
            <a:off x="1198485" y="3506680"/>
            <a:ext cx="518555" cy="606912"/>
          </a:xfrm>
          <a:prstGeom prst="dec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132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839824E-3DDC-898A-DEA6-F217D7CE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724"/>
            <a:ext cx="802640" cy="5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34" y="6353724"/>
            <a:ext cx="1008551" cy="504276"/>
          </a:xfrm>
          <a:prstGeom prst="rect">
            <a:avLst/>
          </a:prstGeom>
        </p:spPr>
      </p:pic>
      <p:sp>
        <p:nvSpPr>
          <p:cNvPr id="14" name="Υπότιτλος 2">
            <a:extLst>
              <a:ext uri="{FF2B5EF4-FFF2-40B4-BE49-F238E27FC236}">
                <a16:creationId xmlns:a16="http://schemas.microsoft.com/office/drawing/2014/main" id="{CD546930-DA32-3D30-7D7E-77776F437E5A}"/>
              </a:ext>
            </a:extLst>
          </p:cNvPr>
          <p:cNvSpPr txBox="1">
            <a:spLocks/>
          </p:cNvSpPr>
          <p:nvPr/>
        </p:nvSpPr>
        <p:spPr>
          <a:xfrm>
            <a:off x="518554" y="180784"/>
            <a:ext cx="1135976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l-GR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Χαρακτηριστικά ΔΕ Ξάνθης</a:t>
            </a:r>
            <a:endParaRPr lang="el-GR" sz="44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554" y="1447060"/>
            <a:ext cx="111769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κατά κεφαλήν ΑΕΠ καταγράφει μείωση 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-31% </a:t>
            </a:r>
            <a:r>
              <a:rPr lang="el-GR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την περίοδο 2008-2021.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 ΑΠΑ στο εμπόριο-καταλύματα-εστίαση κατέγραψε μείωση της τάξης 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του -26,1%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για την ίδια περίοδο.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Κρίσιμη θέση: Στο μέσο του άξονα των αστικών κέντρων της ΒΑ Ελλάδας.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Ύπαρξη ιστορικών και αρχαιολογικών χώρων και παραδοσιακών οικισμών.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Εμπορικό, μεταποιητικό, πολιτισμικό κέντρο και κέντρο καινοτομίας (Πολυτεχνική σχολή ΔΠΘ).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Πολυπολιτισμικότητα</a:t>
            </a:r>
            <a:r>
              <a:rPr lang="el-GR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Η πόλη με τα «χίλια χρώματα» με πλούσια ιστορία, παραδόσεις και έθιμα.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Σημαντικό ρόλο στην ιστορική ανάπτυξη της πόλης είχε η «οικονομία του καπνού».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 πληθυσμός συνεχίζει να καταγράφει μεγέθυνση (2001-2011: 17,7% και 2011-2021: 6%).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4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6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E-commerce </a:t>
            </a:r>
            <a:r>
              <a:rPr lang="el-GR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προοπτικές (2020-2030) </a:t>
            </a:r>
            <a:endParaRPr lang="el-GR" sz="28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1816911"/>
            <a:ext cx="9817768" cy="4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52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Διείσδυση ψηφιακών τεχνολογιών (Ευρωπαϊκή Ένωση &amp; Ελλάδα)</a:t>
            </a:r>
            <a:endParaRPr lang="el-GR" sz="28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graphicFrame>
        <p:nvGraphicFramePr>
          <p:cNvPr id="7" name="Γράφημα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288279"/>
              </p:ext>
            </p:extLst>
          </p:nvPr>
        </p:nvGraphicFramePr>
        <p:xfrm>
          <a:off x="1144794" y="2065921"/>
          <a:ext cx="9902413" cy="3966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39253" y="5897460"/>
            <a:ext cx="3585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Source: DESI 2023 Indicators</a:t>
            </a:r>
            <a:endParaRPr lang="el-GR" sz="10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78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31664-DC9F-969F-6E46-C4452C459EEC}"/>
              </a:ext>
            </a:extLst>
          </p:cNvPr>
          <p:cNvSpPr txBox="1"/>
          <p:nvPr/>
        </p:nvSpPr>
        <p:spPr>
          <a:xfrm>
            <a:off x="457200" y="357980"/>
            <a:ext cx="7580243" cy="36490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b="1" dirty="0">
                <a:solidFill>
                  <a:schemeClr val="bg1"/>
                </a:solidFill>
                <a:latin typeface="Century Gothic" panose="020B0502020202020204" pitchFamily="34" charset="0"/>
              </a:rPr>
              <a:t>Ο 6 λόγος της μετάβασης προς τη βιωσιμότητα 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39253"/>
            <a:ext cx="8301789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Χρήση περισσότερο βιώσιμων προϊόντων και ετικετών (μετάβαση από τη μαζική στη βιώσιμη μόδα).</a:t>
            </a:r>
          </a:p>
          <a:p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2. Χρήση ανακυκλώσιμων, επαναχρησιμοποιούμενων και βιοδιασπώμενων συσκευασιών (ελαχιστοποίηση χρήσης πλαστικών).</a:t>
            </a:r>
          </a:p>
          <a:p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3. Επένδυση στο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second-hand (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μια αγορά που αναπτύσσεται 21 φορές γρηγορότερα από την τυπική αγορά των ενδυμάτων).</a:t>
            </a:r>
          </a:p>
          <a:p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Rental Business Models (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προτεραιότητα της εμπειρίας έναντι της ιδιοκτησίας).</a:t>
            </a:r>
          </a:p>
          <a:p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5. Ενθάρρυνση της ανακύκλωσης (μέσω της χρήσης εκπτωτικών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vouchers)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Μετάβαση προς περισσότερο πράσινα καταστήματα (εξοικονόμηση ενέργειας, μείωση εκπομπών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CO2,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 χρήση φωτοβολταϊκών στις στέγες).</a:t>
            </a:r>
          </a:p>
          <a:p>
            <a:r>
              <a:rPr lang="el-GR" dirty="0"/>
              <a:t> 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822773"/>
            <a:ext cx="2533650" cy="120719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09" y="2724150"/>
            <a:ext cx="2800350" cy="27813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8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78" y="311061"/>
            <a:ext cx="10755037" cy="617167"/>
          </a:xfrm>
        </p:spPr>
        <p:txBody>
          <a:bodyPr>
            <a:normAutofit/>
          </a:bodyPr>
          <a:lstStyle/>
          <a:p>
            <a:r>
              <a:rPr lang="el-GR" sz="1800" b="1" kern="0" dirty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Μπροστά σε έναν τριπλό μετασχηματισμό </a:t>
            </a:r>
            <a:endParaRPr lang="en-US" sz="1800" b="1" kern="0" dirty="0">
              <a:solidFill>
                <a:schemeClr val="tx2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F71267-9968-7B35-2B3C-F30DB8D9E10A}"/>
              </a:ext>
            </a:extLst>
          </p:cNvPr>
          <p:cNvSpPr txBox="1"/>
          <p:nvPr/>
        </p:nvSpPr>
        <p:spPr>
          <a:xfrm>
            <a:off x="464319" y="1063864"/>
            <a:ext cx="266913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entury Gothic" panose="020B0502020202020204" pitchFamily="34" charset="0"/>
              </a:rPr>
              <a:t>Ψηφιακός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F7FC3-9BA6-E7F8-C165-D8230F09B817}"/>
              </a:ext>
            </a:extLst>
          </p:cNvPr>
          <p:cNvSpPr txBox="1"/>
          <p:nvPr/>
        </p:nvSpPr>
        <p:spPr>
          <a:xfrm>
            <a:off x="3796993" y="1063864"/>
            <a:ext cx="266913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entury Gothic" panose="020B0502020202020204" pitchFamily="34" charset="0"/>
              </a:rPr>
              <a:t>Πράσινος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DBE74-BA3F-8979-C02C-FF36A0AC5853}"/>
              </a:ext>
            </a:extLst>
          </p:cNvPr>
          <p:cNvSpPr txBox="1"/>
          <p:nvPr/>
        </p:nvSpPr>
        <p:spPr>
          <a:xfrm>
            <a:off x="7129667" y="1071554"/>
            <a:ext cx="266913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entury Gothic" panose="020B0502020202020204" pitchFamily="34" charset="0"/>
              </a:rPr>
              <a:t>Δεξιότητες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E97AA1-399A-061D-E0D3-3A041269EBD9}"/>
              </a:ext>
            </a:extLst>
          </p:cNvPr>
          <p:cNvSpPr txBox="1"/>
          <p:nvPr/>
        </p:nvSpPr>
        <p:spPr>
          <a:xfrm>
            <a:off x="297779" y="1859777"/>
            <a:ext cx="3002211" cy="40318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Big Data- Clustering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(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digital marketing)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AR/VR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(εμπειρία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εικονικά δοκιμαστήρια)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ΑΙ (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Fashion Personalization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Αυτοματοποίηση (αποθήκη)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Βιομετρικές Τεχνολογίες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(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πληρωμές)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IoT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(αισθητήρες-άμεση επικοινωνία)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Beacons (α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σ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ύ</a:t>
            </a:r>
            <a:r>
              <a:rPr lang="el-GR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ρματες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συσκευές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Ρομποτική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1632CA-C810-EC95-2221-69C729B0F4B5}"/>
              </a:ext>
            </a:extLst>
          </p:cNvPr>
          <p:cNvSpPr txBox="1"/>
          <p:nvPr/>
        </p:nvSpPr>
        <p:spPr>
          <a:xfrm>
            <a:off x="464319" y="1480362"/>
            <a:ext cx="266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150-250 </a:t>
            </a:r>
            <a:r>
              <a:rPr lang="el-GR" dirty="0"/>
              <a:t>δις ευρώ (Ε.Ε.)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4435F7-1B44-CED2-BE94-4ACDE2E8A761}"/>
              </a:ext>
            </a:extLst>
          </p:cNvPr>
          <p:cNvSpPr txBox="1"/>
          <p:nvPr/>
        </p:nvSpPr>
        <p:spPr>
          <a:xfrm>
            <a:off x="3796993" y="1480362"/>
            <a:ext cx="266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140-340 δις ευρώ (Ε.Ε.)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7AB496-E8D8-B93B-CE87-305EC324E9ED}"/>
              </a:ext>
            </a:extLst>
          </p:cNvPr>
          <p:cNvSpPr txBox="1"/>
          <p:nvPr/>
        </p:nvSpPr>
        <p:spPr>
          <a:xfrm>
            <a:off x="7129667" y="1480362"/>
            <a:ext cx="266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75-105 δις ευρώ (Ε.Ε.)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CD97FB-2C5A-40BA-8888-0960C9A031E1}"/>
              </a:ext>
            </a:extLst>
          </p:cNvPr>
          <p:cNvSpPr txBox="1"/>
          <p:nvPr/>
        </p:nvSpPr>
        <p:spPr>
          <a:xfrm>
            <a:off x="9798797" y="1452755"/>
            <a:ext cx="239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365-695 δις ευρώ (Ε.Ε.)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C48CCE-5413-BCAA-4066-BB63087181F8}"/>
              </a:ext>
            </a:extLst>
          </p:cNvPr>
          <p:cNvSpPr txBox="1"/>
          <p:nvPr/>
        </p:nvSpPr>
        <p:spPr>
          <a:xfrm>
            <a:off x="3630452" y="1849694"/>
            <a:ext cx="3002211" cy="40318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Μετάβαση στην Κυκλική οικονομία –Νέα επιχειρηματικά μοντέλα (επισκευή, μεταποίηση, ενοικίαση, μεταπώληση)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Μείωση του περιβαλλοντικού αποτυπώματος- Στόχος το μηδενικό αποτύπωμα έως το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Καθαρή λειτουργία – προμηθευτών-αποθηκών-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logistics (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αλυσίδα)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Αναβάθμιση υποδομών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79434E-0175-724A-3441-D2E66852862F}"/>
              </a:ext>
            </a:extLst>
          </p:cNvPr>
          <p:cNvSpPr txBox="1"/>
          <p:nvPr/>
        </p:nvSpPr>
        <p:spPr>
          <a:xfrm>
            <a:off x="6963125" y="1849694"/>
            <a:ext cx="3002211" cy="40318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Αναβάθμιση Ψηφιακών Δεξιοτήτων (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Upskilling)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Επανεκπαίδευση (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Reskilling)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Ανθρώπινο Δυναμικό με εξειδικευμένες δεξιότητες (d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ata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scientists, digital marketing experts, sustainability experts, experience experts)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Ν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έ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ες θέσεις εργασίας με νέα αντικείμενα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10-13 εκατομμύρια εργαζόμενοι σε μετάβαση για αναβάθμιση δεξιοτήτων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Εικόνα 27" descr="Εικόνα που περιέχει κείμενο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4A8372D0-65CB-C3BA-A0E3-5AFADB81D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798" y="3969859"/>
            <a:ext cx="1914573" cy="877223"/>
          </a:xfrm>
          <a:prstGeom prst="rect">
            <a:avLst/>
          </a:prstGeom>
        </p:spPr>
      </p:pic>
      <p:pic>
        <p:nvPicPr>
          <p:cNvPr id="33" name="Εικόνα 3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F39EE03-5CDA-9D7D-6890-CF451C871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4477" y="5007014"/>
            <a:ext cx="2099285" cy="692764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Εικόνα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0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839824E-3DDC-898A-DEA6-F217D7CE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724"/>
            <a:ext cx="802640" cy="5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34" y="6353724"/>
            <a:ext cx="1008551" cy="504276"/>
          </a:xfrm>
          <a:prstGeom prst="rect">
            <a:avLst/>
          </a:prstGeom>
        </p:spPr>
      </p:pic>
      <p:sp>
        <p:nvSpPr>
          <p:cNvPr id="14" name="Υπότιτλος 2">
            <a:extLst>
              <a:ext uri="{FF2B5EF4-FFF2-40B4-BE49-F238E27FC236}">
                <a16:creationId xmlns:a16="http://schemas.microsoft.com/office/drawing/2014/main" id="{CD546930-DA32-3D30-7D7E-77776F437E5A}"/>
              </a:ext>
            </a:extLst>
          </p:cNvPr>
          <p:cNvSpPr txBox="1">
            <a:spLocks/>
          </p:cNvSpPr>
          <p:nvPr/>
        </p:nvSpPr>
        <p:spPr>
          <a:xfrm>
            <a:off x="518554" y="180784"/>
            <a:ext cx="1135976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l-GR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Ο κλάδος του λιανικού εμπορίου στην ΠΕ Ξάνθης και η ταυτότητα της έρευνας </a:t>
            </a:r>
            <a:endParaRPr lang="el-GR" sz="44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944" y="1908699"/>
            <a:ext cx="111769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 κλάδος του εμπορίου είναι ιδιαίτερα σημαντικός σε επίπεδο περιφερειακής οικονομίας καθώς εισφέρει το </a:t>
            </a:r>
            <a:r>
              <a:rPr lang="el-GR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14,6% των</a:t>
            </a:r>
            <a:r>
              <a:rPr lang="en-US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επιχειρήσεων</a:t>
            </a:r>
            <a:r>
              <a:rPr lang="el-GR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το </a:t>
            </a:r>
            <a:r>
              <a:rPr lang="el-GR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31,7% του κύκλου εργασιών</a:t>
            </a:r>
            <a:r>
              <a:rPr lang="el-GR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και το </a:t>
            </a:r>
            <a:r>
              <a:rPr lang="el-GR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16,4% των απασχολούμενων</a:t>
            </a:r>
            <a:r>
              <a:rPr lang="el-GR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Στον κλάδο του λιανικού εμπορίου καταγράφονται 1516 επιχειρήσεις, που πραγματοποιούν 284 εκ. κύκλο εργασιών και απασχολούν 3.254 απασχολούμενους.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μέσο μέγεθος των εμπορικών επιχειρήσεων είναι μικρό (2,3 απασχολούμενοι ανά επιχείρηση).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δείγμα της έρευνας ανέρχεται στις 259 επιχειρήσεις (17% του πληθυσμού).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 έρευνα διενεργήθηκε την περίοδο 21-28 Φεβρουαρίου μέσα από τη χρήση δομημένου ερωτηματολογίου (</a:t>
            </a:r>
            <a:r>
              <a:rPr lang="en-US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face to face</a:t>
            </a:r>
            <a:r>
              <a:rPr lang="el-GR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τεχνική).</a:t>
            </a:r>
          </a:p>
        </p:txBody>
      </p:sp>
    </p:spTree>
    <p:extLst>
      <p:ext uri="{BB962C8B-B14F-4D97-AF65-F5344CB8AC3E}">
        <p14:creationId xmlns:p14="http://schemas.microsoft.com/office/powerpoint/2010/main" val="13186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839824E-3DDC-898A-DEA6-F217D7CE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724"/>
            <a:ext cx="802640" cy="5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34" y="6353724"/>
            <a:ext cx="1008551" cy="504276"/>
          </a:xfrm>
          <a:prstGeom prst="rect">
            <a:avLst/>
          </a:prstGeom>
        </p:spPr>
      </p:pic>
      <p:sp>
        <p:nvSpPr>
          <p:cNvPr id="14" name="Υπότιτλος 2">
            <a:extLst>
              <a:ext uri="{FF2B5EF4-FFF2-40B4-BE49-F238E27FC236}">
                <a16:creationId xmlns:a16="http://schemas.microsoft.com/office/drawing/2014/main" id="{CD546930-DA32-3D30-7D7E-77776F437E5A}"/>
              </a:ext>
            </a:extLst>
          </p:cNvPr>
          <p:cNvSpPr txBox="1">
            <a:spLocks/>
          </p:cNvSpPr>
          <p:nvPr/>
        </p:nvSpPr>
        <p:spPr>
          <a:xfrm>
            <a:off x="1717040" y="3287968"/>
            <a:ext cx="901192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l-GR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Τα δημογραφικά δεδομένα των επιχειρήσεων</a:t>
            </a:r>
            <a:endParaRPr lang="el-GR" sz="44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Δεκάγωνο 1"/>
          <p:cNvSpPr/>
          <p:nvPr/>
        </p:nvSpPr>
        <p:spPr>
          <a:xfrm>
            <a:off x="1198485" y="3595456"/>
            <a:ext cx="518555" cy="606912"/>
          </a:xfrm>
          <a:prstGeom prst="dec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582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Κυριότερα δημογραφικά δεδομένα</a:t>
            </a:r>
            <a:endParaRPr lang="el-GR" sz="28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E3013B-C5C4-05C0-DAB0-750B4041D931}"/>
              </a:ext>
            </a:extLst>
          </p:cNvPr>
          <p:cNvSpPr txBox="1"/>
          <p:nvPr/>
        </p:nvSpPr>
        <p:spPr>
          <a:xfrm>
            <a:off x="1713038" y="2351671"/>
            <a:ext cx="96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Οι κατηγορίες της «Ένδυσης και της Υπόδησης» (17%) και των «Τροφίμων και Ποτών» (35%) αποτελούν τις κυριότερες υποκατηγορίες. </a:t>
            </a:r>
          </a:p>
        </p:txBody>
      </p:sp>
      <p:pic>
        <p:nvPicPr>
          <p:cNvPr id="5" name="Γραφικό 4" descr="Επιλεγμένο πλαίσιο ελέγχου με συμπαγές γέμισμα">
            <a:extLst>
              <a:ext uri="{FF2B5EF4-FFF2-40B4-BE49-F238E27FC236}">
                <a16:creationId xmlns:a16="http://schemas.microsoft.com/office/drawing/2014/main" id="{4FFBD8F9-4A2E-0687-82D0-33D815E3E1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577" y="2203345"/>
            <a:ext cx="764858" cy="764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91437-C2B0-84EA-08B8-EE8CD69B5CDF}"/>
              </a:ext>
            </a:extLst>
          </p:cNvPr>
          <p:cNvSpPr txBox="1"/>
          <p:nvPr/>
        </p:nvSpPr>
        <p:spPr>
          <a:xfrm>
            <a:off x="1761617" y="3146725"/>
            <a:ext cx="9645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μεγαλύτερο ποσοστό των επιχειρηματιών είναι άνδρες και απόφοιτοι δευτεροβάθμιας εκπαίδευσης, με το ποσοστό των αποφοίτων τριτοβάθμιας εκπαίδευσης να είναι ιδιαίτερα υψηλό (32%).</a:t>
            </a:r>
          </a:p>
        </p:txBody>
      </p:sp>
      <p:pic>
        <p:nvPicPr>
          <p:cNvPr id="7" name="Γραφικό 6" descr="Επιλεγμένο πλαίσιο ελέγχου με συμπαγές γέμισμα">
            <a:extLst>
              <a:ext uri="{FF2B5EF4-FFF2-40B4-BE49-F238E27FC236}">
                <a16:creationId xmlns:a16="http://schemas.microsoft.com/office/drawing/2014/main" id="{1BC994E1-3618-4CE5-A274-3EB316BD17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4560" y="3018666"/>
            <a:ext cx="764858" cy="764858"/>
          </a:xfrm>
          <a:prstGeom prst="rect">
            <a:avLst/>
          </a:prstGeom>
        </p:spPr>
      </p:pic>
      <p:pic>
        <p:nvPicPr>
          <p:cNvPr id="11" name="Γραφικό 10" descr="Επιλεγμένο πλαίσιο ελέγχου με συμπαγές γέμισμα">
            <a:extLst>
              <a:ext uri="{FF2B5EF4-FFF2-40B4-BE49-F238E27FC236}">
                <a16:creationId xmlns:a16="http://schemas.microsoft.com/office/drawing/2014/main" id="{B624AAB3-839F-B68A-8BED-DC9458991F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6710" y="3804504"/>
            <a:ext cx="764858" cy="764858"/>
          </a:xfrm>
          <a:prstGeom prst="rect">
            <a:avLst/>
          </a:prstGeom>
        </p:spPr>
      </p:pic>
      <p:pic>
        <p:nvPicPr>
          <p:cNvPr id="13" name="Γραφικό 12" descr="Επιλεγμένο πλαίσιο ελέγχου με συμπαγές γέμισμα">
            <a:extLst>
              <a:ext uri="{FF2B5EF4-FFF2-40B4-BE49-F238E27FC236}">
                <a16:creationId xmlns:a16="http://schemas.microsoft.com/office/drawing/2014/main" id="{F0D640B7-44DF-01C2-F7BB-AC44245CAB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6710" y="4586864"/>
            <a:ext cx="764858" cy="7648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C41770-5E52-99D4-2D82-8923D2F60540}"/>
              </a:ext>
            </a:extLst>
          </p:cNvPr>
          <p:cNvSpPr txBox="1"/>
          <p:nvPr/>
        </p:nvSpPr>
        <p:spPr>
          <a:xfrm>
            <a:off x="1801568" y="4013291"/>
            <a:ext cx="96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 πλειονότητα των επιχειρήσεων είναι πολύ ατομικές &amp; πολύ μικρές (</a:t>
            </a:r>
            <a:r>
              <a:rPr lang="en-US" sz="2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micro)</a:t>
            </a:r>
            <a:r>
              <a:rPr lang="el-GR" sz="2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επιχειρήσεις. Περίπου οι μισές απασχολούν ένα άτομο</a:t>
            </a:r>
            <a:r>
              <a:rPr lang="en-US" sz="2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l-GR" sz="2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ιδιοκτήτης).</a:t>
            </a:r>
            <a:endParaRPr lang="en-US" sz="20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C41770-5E52-99D4-2D82-8923D2F60540}"/>
              </a:ext>
            </a:extLst>
          </p:cNvPr>
          <p:cNvSpPr txBox="1"/>
          <p:nvPr/>
        </p:nvSpPr>
        <p:spPr>
          <a:xfrm>
            <a:off x="1779435" y="4764182"/>
            <a:ext cx="9645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Οι εμπορικές επιχειρήσεις απευθύνονται κυρίως (97,6%) στην στενά τοπική αγορά.</a:t>
            </a:r>
            <a:endParaRPr lang="en-US" sz="20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5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165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Αριθμός απασχολουμένων και νομική μορφή της επιχείρησης</a:t>
            </a:r>
            <a:endParaRPr lang="el-G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240" y="868680"/>
            <a:ext cx="701040" cy="701040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00" dirty="0"/>
              <a:t>.</a:t>
            </a:r>
          </a:p>
        </p:txBody>
      </p:sp>
      <p:graphicFrame>
        <p:nvGraphicFramePr>
          <p:cNvPr id="10" name="Γράφημα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373929"/>
              </p:ext>
            </p:extLst>
          </p:nvPr>
        </p:nvGraphicFramePr>
        <p:xfrm>
          <a:off x="914400" y="2430261"/>
          <a:ext cx="4882718" cy="374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Γράφημα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510290"/>
              </p:ext>
            </p:extLst>
          </p:nvPr>
        </p:nvGraphicFramePr>
        <p:xfrm>
          <a:off x="6464672" y="2430262"/>
          <a:ext cx="4667250" cy="374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65094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165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Έτη λειτουργίας της επιχείρησης και λόγοι επιλογής προμηθευτή</a:t>
            </a:r>
            <a:endParaRPr lang="el-G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240" y="868680"/>
            <a:ext cx="701040" cy="701040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00" dirty="0"/>
              <a:t>Περ</a:t>
            </a:r>
          </a:p>
        </p:txBody>
      </p:sp>
      <p:graphicFrame>
        <p:nvGraphicFramePr>
          <p:cNvPr id="12" name="Γράφημα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041724"/>
              </p:ext>
            </p:extLst>
          </p:nvPr>
        </p:nvGraphicFramePr>
        <p:xfrm>
          <a:off x="914400" y="2361766"/>
          <a:ext cx="4572000" cy="348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Γράφημα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028157"/>
              </p:ext>
            </p:extLst>
          </p:nvPr>
        </p:nvGraphicFramePr>
        <p:xfrm>
          <a:off x="6491287" y="2361766"/>
          <a:ext cx="4862513" cy="337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3230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16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Η πρόκληση της διαδοχής</a:t>
            </a:r>
            <a:endParaRPr lang="el-G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240" y="868680"/>
            <a:ext cx="701040" cy="701040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00" dirty="0"/>
              <a:t>.</a:t>
            </a:r>
          </a:p>
        </p:txBody>
      </p:sp>
      <p:graphicFrame>
        <p:nvGraphicFramePr>
          <p:cNvPr id="10" name="Γράφημα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89734"/>
              </p:ext>
            </p:extLst>
          </p:nvPr>
        </p:nvGraphicFramePr>
        <p:xfrm>
          <a:off x="1094982" y="2003445"/>
          <a:ext cx="4852988" cy="392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Γράφημα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839571"/>
              </p:ext>
            </p:extLst>
          </p:nvPr>
        </p:nvGraphicFramePr>
        <p:xfrm>
          <a:off x="6833794" y="2003445"/>
          <a:ext cx="4776788" cy="38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0959036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3195</TotalTime>
  <Words>937</Words>
  <Application>Microsoft Office PowerPoint</Application>
  <PresentationFormat>Ευρεία οθόνη</PresentationFormat>
  <Paragraphs>136</Paragraphs>
  <Slides>33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Century Gothic</vt:lpstr>
      <vt:lpstr>TCCC-UnityHeadline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Μπροστά σε έναν τριπλό μετασχηματισμό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ESEE, ppt SOLEC</dc:title>
  <dc:creator>Manolis Manioudis</dc:creator>
  <cp:lastModifiedBy>Manolis Manioudis</cp:lastModifiedBy>
  <cp:revision>152</cp:revision>
  <cp:lastPrinted>2024-03-06T11:07:37Z</cp:lastPrinted>
  <dcterms:created xsi:type="dcterms:W3CDTF">2023-03-01T15:10:57Z</dcterms:created>
  <dcterms:modified xsi:type="dcterms:W3CDTF">2024-05-20T14:08:46Z</dcterms:modified>
</cp:coreProperties>
</file>